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6"/>
    <p:sldMasterId id="2147483660" r:id="rId7"/>
  </p:sldMasterIdLst>
  <p:notesMasterIdLst>
    <p:notesMasterId r:id="rId46"/>
  </p:notesMasterIdLst>
  <p:handoutMasterIdLst>
    <p:handoutMasterId r:id="rId47"/>
  </p:handoutMasterIdLst>
  <p:sldIdLst>
    <p:sldId id="427" r:id="rId8"/>
    <p:sldId id="373" r:id="rId9"/>
    <p:sldId id="436" r:id="rId10"/>
    <p:sldId id="434" r:id="rId11"/>
    <p:sldId id="435" r:id="rId12"/>
    <p:sldId id="376" r:id="rId13"/>
    <p:sldId id="374" r:id="rId14"/>
    <p:sldId id="375" r:id="rId15"/>
    <p:sldId id="430" r:id="rId16"/>
    <p:sldId id="382" r:id="rId17"/>
    <p:sldId id="383" r:id="rId18"/>
    <p:sldId id="384" r:id="rId19"/>
    <p:sldId id="385" r:id="rId20"/>
    <p:sldId id="386" r:id="rId21"/>
    <p:sldId id="431" r:id="rId22"/>
    <p:sldId id="423" r:id="rId23"/>
    <p:sldId id="438" r:id="rId24"/>
    <p:sldId id="387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25" r:id="rId38"/>
    <p:sldId id="441" r:id="rId39"/>
    <p:sldId id="417" r:id="rId40"/>
    <p:sldId id="418" r:id="rId41"/>
    <p:sldId id="420" r:id="rId42"/>
    <p:sldId id="421" r:id="rId43"/>
    <p:sldId id="422" r:id="rId44"/>
    <p:sldId id="428" r:id="rId45"/>
  </p:sldIdLst>
  <p:sldSz cx="9906000" cy="6858000" type="A4"/>
  <p:notesSz cx="6797675" cy="9928225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6600"/>
    <a:srgbClr val="00B050"/>
    <a:srgbClr val="0000FF"/>
    <a:srgbClr val="E65D00"/>
    <a:srgbClr val="33CCCC"/>
    <a:srgbClr val="00CCFF"/>
    <a:srgbClr val="FF9900"/>
    <a:srgbClr val="FF3399"/>
    <a:srgbClr val="FF99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>
        <p:scale>
          <a:sx n="130" d="100"/>
          <a:sy n="130" d="100"/>
        </p:scale>
        <p:origin x="768" y="29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36"/>
    </p:cViewPr>
  </p:sorterViewPr>
  <p:notesViewPr>
    <p:cSldViewPr snapToGrid="0" snapToObjects="1">
      <p:cViewPr varScale="1">
        <p:scale>
          <a:sx n="82" d="100"/>
          <a:sy n="82" d="100"/>
        </p:scale>
        <p:origin x="-205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B89DF-2199-415C-8EAD-974E222B6A89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F0D7A-376B-49F3-A1BD-5FC58FE954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33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76BEF-EB9A-7941-B488-9B088D58DF15}" type="datetimeFigureOut">
              <a:rPr lang="en-US"/>
              <a:pPr/>
              <a:t>12/21/2016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E295E-BA29-4743-9B30-87E4EE1EB76C}" type="slidenum">
              <a:rPr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64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E295E-BA29-4743-9B30-87E4EE1EB76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033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 smtClean="0"/>
              <a:t>15 January 2013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IWAY Transport WM_Matrix meeting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763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920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691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06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77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60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780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227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800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61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smtClean="0"/>
              <a:t>00 May 2012</a:t>
            </a: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022F5-381F-1E42-B92E-062EAFB6191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92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00 May 2012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smtClean="0"/>
              <a:t>Name of presentation</a:t>
            </a: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2CC57-08D6-4A80-9D8D-2947317FB34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009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E722B-AE40-44B6-B288-EABC6CB9E3A8}" type="datetimeFigureOut">
              <a:rPr lang="en-GB" smtClean="0"/>
              <a:pPr/>
              <a:t>21/12/2016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9B35-A2EA-4B1F-8F11-6D0FBE23B60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.wikipedia.org/wiki/File:EC_tyre_label_CA.svg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-258792" y="0"/>
            <a:ext cx="6521569" cy="6858000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ruta 3"/>
          <p:cNvSpPr txBox="1"/>
          <p:nvPr/>
        </p:nvSpPr>
        <p:spPr>
          <a:xfrm>
            <a:off x="0" y="1184485"/>
            <a:ext cx="6090249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sv-SE" sz="10400" b="1" dirty="0" smtClean="0">
                <a:solidFill>
                  <a:schemeClr val="bg1"/>
                </a:solidFill>
                <a:latin typeface="Verdana"/>
                <a:cs typeface="Verdana"/>
              </a:rPr>
              <a:t>EPS</a:t>
            </a:r>
          </a:p>
          <a:p>
            <a:endParaRPr lang="en-GB" sz="3600" b="1" dirty="0" smtClean="0">
              <a:solidFill>
                <a:schemeClr val="bg1"/>
              </a:solidFill>
            </a:endParaRPr>
          </a:p>
          <a:p>
            <a:r>
              <a:rPr lang="en-GB" sz="6000" b="1" dirty="0" smtClean="0">
                <a:solidFill>
                  <a:schemeClr val="bg1"/>
                </a:solidFill>
              </a:rPr>
              <a:t>E</a:t>
            </a:r>
            <a:r>
              <a:rPr lang="en-GB" sz="6000" dirty="0" smtClean="0">
                <a:solidFill>
                  <a:schemeClr val="bg1"/>
                </a:solidFill>
              </a:rPr>
              <a:t>nvironmental </a:t>
            </a:r>
            <a:r>
              <a:rPr lang="en-GB" sz="6000" b="1" dirty="0" smtClean="0">
                <a:solidFill>
                  <a:schemeClr val="bg1"/>
                </a:solidFill>
              </a:rPr>
              <a:t>P</a:t>
            </a:r>
            <a:r>
              <a:rPr lang="en-GB" sz="6000" dirty="0" smtClean="0">
                <a:solidFill>
                  <a:schemeClr val="bg1"/>
                </a:solidFill>
              </a:rPr>
              <a:t>erformance</a:t>
            </a:r>
          </a:p>
          <a:p>
            <a:r>
              <a:rPr lang="it-IT" sz="6000" b="1" dirty="0" err="1" smtClean="0">
                <a:solidFill>
                  <a:schemeClr val="bg1"/>
                </a:solidFill>
              </a:rPr>
              <a:t>S</a:t>
            </a:r>
            <a:r>
              <a:rPr lang="it-IT" sz="6000" dirty="0" err="1" smtClean="0">
                <a:solidFill>
                  <a:schemeClr val="bg1"/>
                </a:solidFill>
              </a:rPr>
              <a:t>urvey</a:t>
            </a:r>
            <a:endParaRPr lang="en-GB" sz="6000" dirty="0" smtClean="0">
              <a:solidFill>
                <a:schemeClr val="bg1"/>
              </a:solidFill>
            </a:endParaRPr>
          </a:p>
        </p:txBody>
      </p:sp>
      <p:pic>
        <p:nvPicPr>
          <p:cNvPr id="2" name="Bildobjekt 1" descr="logga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826" y="6346204"/>
            <a:ext cx="1269174" cy="433786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6464997" y="371716"/>
            <a:ext cx="344100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sz="2000" b="1" dirty="0" smtClean="0">
              <a:solidFill>
                <a:srgbClr val="FF6600"/>
              </a:solidFill>
              <a:cs typeface="Verdana"/>
            </a:endParaRPr>
          </a:p>
          <a:p>
            <a:r>
              <a:rPr lang="sv-SE" sz="2000" b="1" dirty="0" smtClean="0">
                <a:solidFill>
                  <a:srgbClr val="FF6600"/>
                </a:solidFill>
                <a:cs typeface="Verdana"/>
              </a:rPr>
              <a:t>CONTENT</a:t>
            </a:r>
            <a:endParaRPr lang="sv-SE" sz="2000" dirty="0" smtClean="0">
              <a:cs typeface="Verdana"/>
            </a:endParaRPr>
          </a:p>
          <a:p>
            <a:endParaRPr lang="sv-SE" sz="2000" dirty="0"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cs typeface="Verdana"/>
              </a:rPr>
              <a:t>IWAY Transport section 4.8 Other Transport Environmental Requirement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cs typeface="Verdana"/>
              </a:rPr>
              <a:t>What is the 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cs typeface="Verdana"/>
              </a:rPr>
              <a:t>EPS in TESS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cs typeface="Verdana"/>
              </a:rPr>
              <a:t>EPS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cs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smtClean="0">
                <a:cs typeface="Verdana"/>
              </a:rPr>
              <a:t>EPS content</a:t>
            </a:r>
          </a:p>
          <a:p>
            <a:pPr marL="742950" lvl="1" indent="-285750">
              <a:buFontTx/>
              <a:buChar char="-"/>
            </a:pPr>
            <a:r>
              <a:rPr lang="sv-SE" sz="1600" dirty="0" smtClean="0">
                <a:cs typeface="Verdana"/>
              </a:rPr>
              <a:t>Sections overview</a:t>
            </a:r>
          </a:p>
          <a:p>
            <a:pPr marL="742950" lvl="1" indent="-285750">
              <a:buFontTx/>
              <a:buChar char="-"/>
            </a:pPr>
            <a:r>
              <a:rPr lang="sv-SE" sz="1600" dirty="0" smtClean="0">
                <a:cs typeface="Verdana"/>
              </a:rPr>
              <a:t>G section</a:t>
            </a:r>
          </a:p>
          <a:p>
            <a:pPr marL="742950" lvl="1" indent="-285750">
              <a:buFontTx/>
              <a:buChar char="-"/>
            </a:pPr>
            <a:r>
              <a:rPr lang="sv-SE" sz="1600" dirty="0" smtClean="0">
                <a:cs typeface="Verdana"/>
              </a:rPr>
              <a:t>L section</a:t>
            </a:r>
          </a:p>
          <a:p>
            <a:pPr marL="742950" lvl="1" indent="-285750">
              <a:buFontTx/>
              <a:buChar char="-"/>
            </a:pPr>
            <a:r>
              <a:rPr lang="sv-SE" sz="1600" dirty="0" smtClean="0">
                <a:cs typeface="Verdana"/>
              </a:rPr>
              <a:t>W section</a:t>
            </a:r>
          </a:p>
          <a:p>
            <a:pPr marL="742950" lvl="1" indent="-285750">
              <a:buFontTx/>
              <a:buChar char="-"/>
            </a:pPr>
            <a:r>
              <a:rPr lang="sv-SE" sz="1600" dirty="0" smtClean="0">
                <a:cs typeface="Verdana"/>
              </a:rPr>
              <a:t>Score summary</a:t>
            </a:r>
            <a:endParaRPr lang="sv-SE" sz="1600" dirty="0"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1887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382093" y="433392"/>
            <a:ext cx="9206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6600"/>
                </a:solidFill>
              </a:rPr>
              <a:t>4.8 Other Transport Environmental Requirement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4"/>
          </p:nvPr>
        </p:nvSpPr>
        <p:spPr>
          <a:xfrm>
            <a:off x="540000" y="2115403"/>
            <a:ext cx="8890603" cy="3930555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800" b="1" dirty="0" smtClean="0"/>
              <a:t> </a:t>
            </a:r>
            <a:endParaRPr lang="en-GB" sz="800" dirty="0" smtClean="0"/>
          </a:p>
          <a:p>
            <a:pPr>
              <a:buNone/>
            </a:pPr>
            <a:r>
              <a:rPr lang="en-GB" sz="1600" b="1" dirty="0" smtClean="0"/>
              <a:t>Maritime transport:</a:t>
            </a:r>
            <a:endParaRPr lang="en-GB" sz="1600" dirty="0" smtClean="0"/>
          </a:p>
          <a:p>
            <a:pPr>
              <a:buNone/>
            </a:pPr>
            <a:r>
              <a:rPr lang="en-GB" sz="1600" dirty="0" smtClean="0"/>
              <a:t>For owned and chartered vessels, Clean Cargo Performance Metrics tool and Clean Cargo Environmental Performance Survey, are filled in, updated and submitted to IKEA annually. </a:t>
            </a:r>
          </a:p>
          <a:p>
            <a:pPr>
              <a:buNone/>
            </a:pPr>
            <a:endParaRPr lang="en-GB" sz="1600" dirty="0" smtClean="0"/>
          </a:p>
          <a:p>
            <a:pPr marL="0">
              <a:buNone/>
            </a:pPr>
            <a:endParaRPr lang="en-GB" sz="700" dirty="0" smtClean="0"/>
          </a:p>
          <a:p>
            <a:pPr>
              <a:buNone/>
            </a:pPr>
            <a:r>
              <a:rPr lang="en-GB" sz="1600" b="1" dirty="0" smtClean="0"/>
              <a:t>Land transport and Consolidation Points:</a:t>
            </a:r>
            <a:endParaRPr lang="en-GB" sz="1600" dirty="0" smtClean="0"/>
          </a:p>
          <a:p>
            <a:pPr>
              <a:buNone/>
            </a:pPr>
            <a:r>
              <a:rPr lang="en-GB" sz="1600" dirty="0" smtClean="0"/>
              <a:t>The </a:t>
            </a:r>
            <a:r>
              <a:rPr lang="en-GB" sz="1600" i="1" dirty="0" smtClean="0"/>
              <a:t>Supplie</a:t>
            </a:r>
            <a:r>
              <a:rPr lang="en-GB" sz="1600" dirty="0" smtClean="0"/>
              <a:t>r must submit an Environmental Performance Survey (EPS) to IKEA before starting business. </a:t>
            </a:r>
          </a:p>
          <a:p>
            <a:pPr>
              <a:buNone/>
            </a:pPr>
            <a:r>
              <a:rPr lang="en-GB" sz="1600" dirty="0" smtClean="0"/>
              <a:t>EPS must be updated and submitted to IKEA annually. </a:t>
            </a:r>
          </a:p>
          <a:p>
            <a:pPr>
              <a:buNone/>
            </a:pPr>
            <a:r>
              <a:rPr lang="en-GB" sz="1600" dirty="0" smtClean="0"/>
              <a:t>Minimum points in applicable parts need to be reached. </a:t>
            </a:r>
          </a:p>
          <a:p>
            <a:pPr>
              <a:buNone/>
            </a:pPr>
            <a:r>
              <a:rPr lang="en-GB" sz="1600" dirty="0" smtClean="0"/>
              <a:t>If the </a:t>
            </a:r>
            <a:r>
              <a:rPr lang="en-GB" sz="1600" i="1" dirty="0" smtClean="0"/>
              <a:t>Supplier</a:t>
            </a:r>
            <a:r>
              <a:rPr lang="en-GB" sz="1600" dirty="0" smtClean="0"/>
              <a:t> is a member of an IKEA recommended programme e.g. US EPA </a:t>
            </a:r>
            <a:r>
              <a:rPr lang="en-GB" sz="1600" dirty="0" err="1" smtClean="0"/>
              <a:t>Smartway</a:t>
            </a:r>
            <a:r>
              <a:rPr lang="en-GB" sz="1600" dirty="0" smtClean="0"/>
              <a:t>, it is not required to submit an annual EPS. 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553648" y="4094328"/>
            <a:ext cx="8317397" cy="518615"/>
          </a:xfrm>
          <a:prstGeom prst="rect">
            <a:avLst/>
          </a:prstGeom>
          <a:noFill/>
          <a:ln w="25400">
            <a:solidFill>
              <a:srgbClr val="FF99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/>
          <p:cNvSpPr/>
          <p:nvPr/>
        </p:nvSpPr>
        <p:spPr>
          <a:xfrm>
            <a:off x="553649" y="4612943"/>
            <a:ext cx="5737970" cy="313899"/>
          </a:xfrm>
          <a:prstGeom prst="rect">
            <a:avLst/>
          </a:prstGeom>
          <a:noFill/>
          <a:ln w="25400">
            <a:solidFill>
              <a:srgbClr val="FF99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ttangolo 7"/>
          <p:cNvSpPr/>
          <p:nvPr/>
        </p:nvSpPr>
        <p:spPr>
          <a:xfrm>
            <a:off x="553649" y="4926842"/>
            <a:ext cx="5915390" cy="313899"/>
          </a:xfrm>
          <a:prstGeom prst="rect">
            <a:avLst/>
          </a:prstGeom>
          <a:noFill/>
          <a:ln w="25400">
            <a:solidFill>
              <a:srgbClr val="FF99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37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13"/>
          <p:cNvSpPr txBox="1"/>
          <p:nvPr/>
        </p:nvSpPr>
        <p:spPr>
          <a:xfrm>
            <a:off x="632520" y="367545"/>
            <a:ext cx="47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>
                <a:solidFill>
                  <a:srgbClr val="FF6600"/>
                </a:solidFill>
              </a:rPr>
              <a:t>What is the EPS?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32520" y="3361860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u="sng" dirty="0">
                <a:latin typeface="Verdana" pitchFamily="34" charset="0"/>
                <a:ea typeface="Verdana" pitchFamily="34" charset="0"/>
                <a:cs typeface="Verdana" pitchFamily="34" charset="0"/>
              </a:rPr>
              <a:t>AIMS</a:t>
            </a:r>
            <a:r>
              <a:rPr lang="it-IT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endParaRPr lang="it-IT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en-US" dirty="0" smtClean="0"/>
              <a:t>Map </a:t>
            </a:r>
            <a:r>
              <a:rPr lang="en-US" dirty="0"/>
              <a:t>and </a:t>
            </a:r>
            <a:r>
              <a:rPr lang="en-US" dirty="0" smtClean="0"/>
              <a:t>influence </a:t>
            </a:r>
            <a:r>
              <a:rPr lang="en-US" dirty="0"/>
              <a:t>the </a:t>
            </a:r>
            <a:r>
              <a:rPr lang="en-US" i="1" dirty="0"/>
              <a:t>maturity in sustainability</a:t>
            </a:r>
            <a:r>
              <a:rPr lang="en-US" dirty="0"/>
              <a:t> of the category Land transport service providers. </a:t>
            </a:r>
            <a:endParaRPr lang="en-GB" dirty="0"/>
          </a:p>
          <a:p>
            <a:pPr lvl="0"/>
            <a:r>
              <a:rPr lang="en-US" dirty="0" smtClean="0"/>
              <a:t>- Reach </a:t>
            </a:r>
            <a:r>
              <a:rPr lang="en-US" dirty="0"/>
              <a:t>the minimum points as stated in the IWAY </a:t>
            </a:r>
            <a:r>
              <a:rPr lang="en-US" dirty="0" smtClean="0"/>
              <a:t>Standard 4.8</a:t>
            </a:r>
            <a:endParaRPr lang="en-GB" dirty="0"/>
          </a:p>
          <a:p>
            <a:pPr lvl="0"/>
            <a:r>
              <a:rPr lang="en-US" dirty="0" smtClean="0"/>
              <a:t>- Produce </a:t>
            </a:r>
            <a:r>
              <a:rPr lang="en-US" dirty="0"/>
              <a:t>the carrier factor for input to the CO2 calculation of category Land </a:t>
            </a:r>
            <a:endParaRPr lang="en-GB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81000" y="161304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Questionnaire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on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initiatives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not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covered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by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IWAY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requirements</a:t>
            </a:r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influencing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directly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the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reduction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supplier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’s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environmental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impact.</a:t>
            </a:r>
          </a:p>
          <a:p>
            <a:pPr algn="ctr"/>
            <a:endParaRPr lang="it-IT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Focus on </a:t>
            </a:r>
            <a:r>
              <a:rPr lang="it-IT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core 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business: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transport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it-IT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warehousing</a:t>
            </a:r>
            <a:r>
              <a:rPr lang="it-IT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03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3"/>
          <p:cNvSpPr txBox="1"/>
          <p:nvPr/>
        </p:nvSpPr>
        <p:spPr>
          <a:xfrm>
            <a:off x="252586" y="252413"/>
            <a:ext cx="4989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6600"/>
                </a:solidFill>
              </a:rPr>
              <a:t>EPS in TESS </a:t>
            </a:r>
            <a:r>
              <a:rPr lang="en-US" sz="2800" i="1" dirty="0" smtClean="0">
                <a:solidFill>
                  <a:srgbClr val="FF6600"/>
                </a:solidFill>
              </a:rPr>
              <a:t>[1/2]</a:t>
            </a:r>
            <a:endParaRPr lang="en-US" sz="2800" b="1" i="1" dirty="0" smtClean="0">
              <a:solidFill>
                <a:srgbClr val="FF6600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52586" y="1322963"/>
            <a:ext cx="9415670" cy="5365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 err="1" smtClean="0"/>
              <a:t>What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is</a:t>
            </a:r>
            <a:r>
              <a:rPr lang="it-IT" b="1" u="sng" dirty="0" smtClean="0"/>
              <a:t> TESS?</a:t>
            </a:r>
          </a:p>
          <a:p>
            <a:r>
              <a:rPr lang="en-GB" sz="1600" dirty="0" smtClean="0"/>
              <a:t>TESS: Trade </a:t>
            </a:r>
            <a:r>
              <a:rPr lang="en-GB" sz="1600" dirty="0"/>
              <a:t>Extensions Sourcing Service</a:t>
            </a:r>
            <a:endParaRPr lang="it-IT" sz="1600" dirty="0" smtClean="0"/>
          </a:p>
          <a:p>
            <a:r>
              <a:rPr lang="it-IT" sz="1600" dirty="0" err="1" smtClean="0"/>
              <a:t>It</a:t>
            </a:r>
            <a:r>
              <a:rPr lang="it-IT" sz="1600" dirty="0" smtClean="0"/>
              <a:t> </a:t>
            </a:r>
            <a:r>
              <a:rPr lang="it-IT" sz="1600" dirty="0" err="1" smtClean="0"/>
              <a:t>is</a:t>
            </a:r>
            <a:r>
              <a:rPr lang="it-IT" sz="1600" dirty="0" smtClean="0"/>
              <a:t> a </a:t>
            </a:r>
            <a:r>
              <a:rPr lang="it-IT" sz="1600" dirty="0" err="1" smtClean="0"/>
              <a:t>sourcing</a:t>
            </a:r>
            <a:r>
              <a:rPr lang="it-IT" sz="1600" dirty="0" smtClean="0"/>
              <a:t> and </a:t>
            </a:r>
            <a:r>
              <a:rPr lang="it-IT" sz="1600" dirty="0" err="1" smtClean="0"/>
              <a:t>optimization</a:t>
            </a:r>
            <a:r>
              <a:rPr lang="it-IT" sz="1600" dirty="0" smtClean="0"/>
              <a:t> </a:t>
            </a:r>
            <a:r>
              <a:rPr lang="it-IT" sz="1600" dirty="0" err="1" smtClean="0"/>
              <a:t>platform</a:t>
            </a:r>
            <a:r>
              <a:rPr lang="it-IT" sz="1600" dirty="0" smtClean="0"/>
              <a:t> </a:t>
            </a:r>
            <a:r>
              <a:rPr lang="it-IT" sz="1600" dirty="0" err="1" smtClean="0"/>
              <a:t>used</a:t>
            </a:r>
            <a:r>
              <a:rPr lang="it-IT" sz="1600" dirty="0" smtClean="0"/>
              <a:t> by IKEA </a:t>
            </a:r>
            <a:r>
              <a:rPr lang="it-IT" sz="1600" dirty="0" err="1" smtClean="0"/>
              <a:t>suppliers</a:t>
            </a:r>
            <a:r>
              <a:rPr lang="it-IT" sz="1600" dirty="0" smtClean="0"/>
              <a:t> for some </a:t>
            </a:r>
            <a:r>
              <a:rPr lang="it-IT" sz="1600" dirty="0" err="1" smtClean="0"/>
              <a:t>activities</a:t>
            </a:r>
            <a:r>
              <a:rPr lang="it-IT" sz="1600" dirty="0" smtClean="0"/>
              <a:t> </a:t>
            </a:r>
            <a:r>
              <a:rPr lang="it-IT" sz="1600" dirty="0" err="1" smtClean="0"/>
              <a:t>like</a:t>
            </a:r>
            <a:r>
              <a:rPr lang="it-IT" sz="1600" dirty="0" smtClean="0"/>
              <a:t> the tender </a:t>
            </a:r>
            <a:r>
              <a:rPr lang="it-IT" sz="1600" dirty="0" err="1" smtClean="0"/>
              <a:t>process</a:t>
            </a:r>
            <a:r>
              <a:rPr lang="it-IT" sz="1600" dirty="0" smtClean="0"/>
              <a:t> and EPS </a:t>
            </a:r>
            <a:r>
              <a:rPr lang="it-IT" sz="1600" dirty="0" err="1" smtClean="0"/>
              <a:t>follow</a:t>
            </a:r>
            <a:r>
              <a:rPr lang="it-IT" sz="1600" dirty="0" smtClean="0"/>
              <a:t> up.</a:t>
            </a:r>
          </a:p>
          <a:p>
            <a:endParaRPr lang="it-IT" b="1" u="sng" dirty="0" smtClean="0"/>
          </a:p>
          <a:p>
            <a:endParaRPr lang="it-IT" b="1" u="sng" dirty="0" smtClean="0"/>
          </a:p>
          <a:p>
            <a:r>
              <a:rPr lang="it-IT" b="1" u="sng" dirty="0" err="1" smtClean="0"/>
              <a:t>Why</a:t>
            </a:r>
            <a:r>
              <a:rPr lang="it-IT" b="1" u="sng" dirty="0" smtClean="0"/>
              <a:t> TESS?</a:t>
            </a:r>
          </a:p>
          <a:p>
            <a:r>
              <a:rPr lang="it-IT" sz="1600" dirty="0" err="1" smtClean="0"/>
              <a:t>Main</a:t>
            </a:r>
            <a:r>
              <a:rPr lang="it-IT" sz="1600" dirty="0" smtClean="0"/>
              <a:t> benefits:</a:t>
            </a:r>
          </a:p>
          <a:p>
            <a:pPr marL="285750" indent="-285750">
              <a:spcAft>
                <a:spcPts val="511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Service provider ease of filling </a:t>
            </a:r>
            <a:r>
              <a:rPr lang="en-US" sz="1600" dirty="0" smtClean="0"/>
              <a:t>in and obtain support</a:t>
            </a:r>
            <a:endParaRPr lang="en-US" sz="1600" dirty="0"/>
          </a:p>
          <a:p>
            <a:pPr marL="285750" indent="-285750">
              <a:spcAft>
                <a:spcPts val="511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Efficient </a:t>
            </a:r>
            <a:r>
              <a:rPr lang="en-US" sz="1600" dirty="0"/>
              <a:t>information </a:t>
            </a:r>
            <a:r>
              <a:rPr lang="en-US" sz="1600" dirty="0" smtClean="0"/>
              <a:t>gathering</a:t>
            </a:r>
          </a:p>
          <a:p>
            <a:pPr marL="285750" indent="-285750">
              <a:spcAft>
                <a:spcPts val="511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smtClean="0">
                <a:cs typeface="Verdana"/>
              </a:rPr>
              <a:t>Easier results monitoring and reporting</a:t>
            </a:r>
            <a:endParaRPr lang="en-US" altLang="zh-CN" sz="1600" dirty="0">
              <a:cs typeface="Verdana"/>
            </a:endParaRPr>
          </a:p>
          <a:p>
            <a:pPr marL="285750" indent="-285750">
              <a:spcAft>
                <a:spcPts val="511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Efficient </a:t>
            </a:r>
            <a:r>
              <a:rPr lang="en-US" sz="1600" dirty="0"/>
              <a:t>result compilation and follow up </a:t>
            </a:r>
          </a:p>
          <a:p>
            <a:endParaRPr lang="it-IT" b="1" u="sng" dirty="0"/>
          </a:p>
          <a:p>
            <a:endParaRPr lang="it-IT" b="1" u="sng" dirty="0"/>
          </a:p>
          <a:p>
            <a:r>
              <a:rPr lang="it-IT" b="1" u="sng" dirty="0" err="1" smtClean="0"/>
              <a:t>What</a:t>
            </a:r>
            <a:r>
              <a:rPr lang="it-IT" b="1" u="sng" dirty="0" smtClean="0"/>
              <a:t> do </a:t>
            </a:r>
            <a:r>
              <a:rPr lang="it-IT" b="1" u="sng" dirty="0" err="1" smtClean="0"/>
              <a:t>you</a:t>
            </a:r>
            <a:r>
              <a:rPr lang="it-IT" b="1" u="sng" dirty="0" smtClean="0"/>
              <a:t> </a:t>
            </a:r>
            <a:r>
              <a:rPr lang="it-IT" b="1" u="sng" dirty="0" err="1" smtClean="0"/>
              <a:t>need</a:t>
            </a:r>
            <a:r>
              <a:rPr lang="it-IT" b="1" u="sng" dirty="0"/>
              <a:t> </a:t>
            </a:r>
            <a:r>
              <a:rPr lang="it-IT" b="1" u="sng" dirty="0" smtClean="0"/>
              <a:t>to use TESS?</a:t>
            </a:r>
          </a:p>
          <a:p>
            <a:endParaRPr lang="it-IT" sz="1000" b="1" u="sng" dirty="0" smtClean="0"/>
          </a:p>
          <a:p>
            <a:pPr marL="285750" indent="-285750">
              <a:buFontTx/>
              <a:buChar char="-"/>
            </a:pPr>
            <a:r>
              <a:rPr lang="it-IT" b="1" dirty="0" smtClean="0"/>
              <a:t>Internet </a:t>
            </a:r>
            <a:r>
              <a:rPr lang="it-IT" b="1" dirty="0" err="1" smtClean="0"/>
              <a:t>access</a:t>
            </a:r>
            <a:endParaRPr lang="it-IT" b="1" dirty="0" smtClean="0"/>
          </a:p>
          <a:p>
            <a:pPr marL="285750" indent="-285750">
              <a:buFontTx/>
              <a:buChar char="-"/>
            </a:pPr>
            <a:r>
              <a:rPr lang="it-IT" b="1" dirty="0" smtClean="0"/>
              <a:t>TESS account </a:t>
            </a:r>
            <a:r>
              <a:rPr lang="it-IT" dirty="0" smtClean="0">
                <a:sym typeface="Wingdings" panose="05000000000000000000" pitchFamily="2" charset="2"/>
              </a:rPr>
              <a:t> ask to your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smtClean="0">
                <a:sym typeface="Wingdings" panose="05000000000000000000" pitchFamily="2" charset="2"/>
              </a:rPr>
              <a:t>IKEA Sustainability </a:t>
            </a:r>
            <a:r>
              <a:rPr lang="it-IT" dirty="0" smtClean="0">
                <a:sym typeface="Wingdings" panose="05000000000000000000" pitchFamily="2" charset="2"/>
              </a:rPr>
              <a:t>Developer</a:t>
            </a:r>
          </a:p>
          <a:p>
            <a:pPr marL="285750" indent="-285750">
              <a:buFontTx/>
              <a:buChar char="-"/>
            </a:pPr>
            <a:r>
              <a:rPr lang="it-IT" b="1" dirty="0" smtClean="0">
                <a:sym typeface="Wingdings" panose="05000000000000000000" pitchFamily="2" charset="2"/>
              </a:rPr>
              <a:t>Short training </a:t>
            </a:r>
            <a:r>
              <a:rPr lang="it-IT" dirty="0" smtClean="0">
                <a:sym typeface="Wingdings" panose="05000000000000000000" pitchFamily="2" charset="2"/>
              </a:rPr>
              <a:t> ask to your IKEA Sustainability Developer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831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/>
          <p:cNvSpPr txBox="1"/>
          <p:nvPr/>
        </p:nvSpPr>
        <p:spPr>
          <a:xfrm>
            <a:off x="327991" y="1583236"/>
            <a:ext cx="93298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 smtClean="0"/>
              <a:t>How to work with the EPS in TESS?</a:t>
            </a:r>
          </a:p>
          <a:p>
            <a:endParaRPr lang="it-IT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Download from TESS and </a:t>
            </a:r>
            <a:r>
              <a:rPr lang="it-IT" dirty="0" err="1" smtClean="0"/>
              <a:t>read</a:t>
            </a:r>
            <a:r>
              <a:rPr lang="it-IT" dirty="0" smtClean="0"/>
              <a:t> the </a:t>
            </a:r>
            <a:r>
              <a:rPr lang="it-IT" dirty="0" err="1" smtClean="0"/>
              <a:t>gating</a:t>
            </a:r>
            <a:r>
              <a:rPr lang="it-IT" dirty="0" smtClean="0"/>
              <a:t> </a:t>
            </a:r>
            <a:r>
              <a:rPr lang="it-IT" dirty="0" err="1" smtClean="0"/>
              <a:t>documents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Download the </a:t>
            </a:r>
            <a:r>
              <a:rPr lang="it-IT" dirty="0" err="1" smtClean="0"/>
              <a:t>excel</a:t>
            </a:r>
            <a:r>
              <a:rPr lang="it-IT" dirty="0" smtClean="0"/>
              <a:t> </a:t>
            </a:r>
            <a:r>
              <a:rPr lang="it-IT" dirty="0" err="1" smtClean="0"/>
              <a:t>forms</a:t>
            </a:r>
            <a:r>
              <a:rPr lang="it-IT" dirty="0" smtClean="0"/>
              <a:t> of the </a:t>
            </a:r>
            <a:r>
              <a:rPr lang="it-IT" dirty="0" err="1" smtClean="0"/>
              <a:t>applicable</a:t>
            </a:r>
            <a:r>
              <a:rPr lang="it-IT" dirty="0" smtClean="0"/>
              <a:t> EPS </a:t>
            </a:r>
            <a:r>
              <a:rPr lang="it-IT" dirty="0" err="1" smtClean="0"/>
              <a:t>sections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Fill</a:t>
            </a:r>
            <a:r>
              <a:rPr lang="it-IT" dirty="0" smtClean="0"/>
              <a:t> </a:t>
            </a:r>
            <a:r>
              <a:rPr lang="it-IT" dirty="0" err="1" smtClean="0"/>
              <a:t>them</a:t>
            </a:r>
            <a:r>
              <a:rPr lang="it-IT" dirty="0" smtClean="0"/>
              <a:t> in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usual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Upload in TESS the </a:t>
            </a:r>
            <a:r>
              <a:rPr lang="it-IT" dirty="0" err="1" smtClean="0"/>
              <a:t>filled</a:t>
            </a:r>
            <a:r>
              <a:rPr lang="it-IT" dirty="0" smtClean="0"/>
              <a:t> in </a:t>
            </a:r>
            <a:r>
              <a:rPr lang="it-IT" dirty="0" err="1" smtClean="0"/>
              <a:t>excel</a:t>
            </a:r>
            <a:r>
              <a:rPr lang="it-IT" dirty="0" smtClean="0"/>
              <a:t> </a:t>
            </a:r>
            <a:r>
              <a:rPr lang="it-IT" dirty="0" err="1"/>
              <a:t>forms</a:t>
            </a:r>
            <a:r>
              <a:rPr lang="it-IT" dirty="0"/>
              <a:t> 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Upload in TESS the evidences</a:t>
            </a:r>
            <a:r>
              <a:rPr lang="it-IT" dirty="0"/>
              <a:t> </a:t>
            </a:r>
            <a:r>
              <a:rPr lang="it-IT" dirty="0" smtClean="0"/>
              <a:t>requested</a:t>
            </a:r>
            <a:r>
              <a:rPr lang="it-IT" dirty="0"/>
              <a:t> </a:t>
            </a:r>
            <a:r>
              <a:rPr lang="it-IT" dirty="0" smtClean="0"/>
              <a:t>(including clear discription of the evidence is corresponding to which question)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Download the score </a:t>
            </a:r>
            <a:r>
              <a:rPr lang="it-IT" dirty="0" err="1" smtClean="0"/>
              <a:t>summary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Submit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questions</a:t>
            </a:r>
            <a:endParaRPr lang="it-I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Exchange </a:t>
            </a:r>
            <a:r>
              <a:rPr lang="it-IT" dirty="0" err="1" smtClean="0"/>
              <a:t>messages</a:t>
            </a:r>
            <a:r>
              <a:rPr lang="it-IT" dirty="0" smtClean="0"/>
              <a:t> with the IKEA </a:t>
            </a:r>
            <a:r>
              <a:rPr lang="it-IT" dirty="0" err="1" smtClean="0"/>
              <a:t>sustainability</a:t>
            </a:r>
            <a:r>
              <a:rPr lang="it-IT" dirty="0" smtClean="0"/>
              <a:t> </a:t>
            </a:r>
            <a:r>
              <a:rPr lang="it-IT" dirty="0" err="1" smtClean="0"/>
              <a:t>developer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the EPS </a:t>
            </a:r>
            <a:r>
              <a:rPr lang="it-IT" dirty="0" err="1" smtClean="0"/>
              <a:t>verification</a:t>
            </a:r>
            <a:r>
              <a:rPr lang="it-IT" dirty="0" smtClean="0"/>
              <a:t> 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b="1" u="sng" dirty="0" smtClean="0"/>
              <a:t>Supporting </a:t>
            </a:r>
            <a:r>
              <a:rPr lang="it-IT" b="1" u="sng" dirty="0" smtClean="0"/>
              <a:t>material</a:t>
            </a:r>
            <a:endParaRPr lang="it-IT" b="1" u="sng" dirty="0" smtClean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GB" dirty="0">
                <a:sym typeface="Wingdings" panose="05000000000000000000" pitchFamily="2" charset="2"/>
              </a:rPr>
              <a:t>EPS in TESS - Instructions for Service </a:t>
            </a:r>
            <a:r>
              <a:rPr lang="en-GB" dirty="0" smtClean="0">
                <a:sym typeface="Wingdings" panose="05000000000000000000" pitchFamily="2" charset="2"/>
              </a:rPr>
              <a:t>Providers-2017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it-IT" dirty="0" smtClean="0"/>
              <a:t>Ask </a:t>
            </a:r>
            <a:r>
              <a:rPr lang="it-IT" dirty="0" smtClean="0"/>
              <a:t>support to your </a:t>
            </a:r>
            <a:r>
              <a:rPr lang="it-IT" dirty="0"/>
              <a:t>IKEA sustainability developer </a:t>
            </a:r>
          </a:p>
        </p:txBody>
      </p:sp>
      <p:sp>
        <p:nvSpPr>
          <p:cNvPr id="5" name="textruta 13"/>
          <p:cNvSpPr txBox="1"/>
          <p:nvPr/>
        </p:nvSpPr>
        <p:spPr>
          <a:xfrm>
            <a:off x="464176" y="252413"/>
            <a:ext cx="5924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6600"/>
                </a:solidFill>
              </a:rPr>
              <a:t>EPS in TESS </a:t>
            </a:r>
            <a:r>
              <a:rPr lang="en-US" sz="2800" i="1" dirty="0" smtClean="0">
                <a:solidFill>
                  <a:srgbClr val="FF6600"/>
                </a:solidFill>
              </a:rPr>
              <a:t>[2/2]</a:t>
            </a:r>
            <a:endParaRPr lang="en-US" sz="2800" b="1" i="1" dirty="0" smtClean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70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10079" y="1091481"/>
            <a:ext cx="394492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Section</a:t>
            </a:r>
            <a:r>
              <a:rPr lang="it-IT" sz="2800" dirty="0" smtClean="0">
                <a:ea typeface="Verdana" pitchFamily="34" charset="0"/>
                <a:cs typeface="Times New Roman" pitchFamily="18" charset="0"/>
              </a:rPr>
              <a:t>	</a:t>
            </a:r>
            <a:r>
              <a:rPr kumimoji="0" lang="it-IT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e.g.: 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Chapter</a:t>
            </a:r>
            <a:r>
              <a:rPr kumimoji="0" lang="it-IT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 	</a:t>
            </a:r>
            <a:r>
              <a:rPr kumimoji="0" lang="it-IT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e.g.: L1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it-IT" sz="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Paragraph</a:t>
            </a:r>
            <a:r>
              <a:rPr lang="it-IT" sz="2000" dirty="0" smtClean="0">
                <a:ea typeface="Verdana" pitchFamily="34" charset="0"/>
                <a:cs typeface="Times New Roman" pitchFamily="18" charset="0"/>
              </a:rPr>
              <a:t>	</a:t>
            </a:r>
            <a:r>
              <a:rPr lang="it-IT" sz="1400" i="1" dirty="0" smtClean="0">
                <a:ea typeface="Verdana" pitchFamily="34" charset="0"/>
                <a:cs typeface="Times New Roman" pitchFamily="18" charset="0"/>
              </a:rPr>
              <a:t>e.g.: L1.1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en-GB" sz="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Question</a:t>
            </a:r>
            <a:r>
              <a:rPr lang="en-GB" dirty="0" smtClean="0">
                <a:ea typeface="Verdana" pitchFamily="34" charset="0"/>
                <a:cs typeface="Times New Roman" pitchFamily="18" charset="0"/>
              </a:rPr>
              <a:t>	</a:t>
            </a:r>
            <a:r>
              <a:rPr kumimoji="0" lang="en-GB" sz="1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e.g.: L1.1Q1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16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dirty="0" smtClean="0"/>
          </a:p>
        </p:txBody>
      </p:sp>
      <p:sp>
        <p:nvSpPr>
          <p:cNvPr id="13" name="Rettangolo 12"/>
          <p:cNvSpPr/>
          <p:nvPr/>
        </p:nvSpPr>
        <p:spPr>
          <a:xfrm>
            <a:off x="4953000" y="1056002"/>
            <a:ext cx="4953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3200" u="sng" dirty="0" smtClean="0">
                <a:ea typeface="Verdana" pitchFamily="34" charset="0"/>
                <a:cs typeface="Times New Roman" pitchFamily="18" charset="0"/>
                <a:sym typeface="Wingdings" pitchFamily="2" charset="2"/>
              </a:rPr>
              <a:t>ANSWERS </a:t>
            </a:r>
            <a:r>
              <a:rPr lang="it-IT" sz="3200" u="sng" dirty="0" err="1" smtClean="0">
                <a:ea typeface="Verdana" pitchFamily="34" charset="0"/>
                <a:cs typeface="Times New Roman" pitchFamily="18" charset="0"/>
                <a:sym typeface="Wingdings" pitchFamily="2" charset="2"/>
              </a:rPr>
              <a:t>required</a:t>
            </a:r>
            <a:endParaRPr lang="en-GB" sz="2800" u="sng" dirty="0" smtClean="0">
              <a:ea typeface="Verdana" pitchFamily="34" charset="0"/>
              <a:cs typeface="Times New Roman" pitchFamily="18" charset="0"/>
              <a:sym typeface="Wingdings" pitchFamily="2" charset="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free text information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i="1" dirty="0" smtClean="0"/>
              <a:t>– OR – </a:t>
            </a:r>
            <a:endParaRPr lang="it-IT" i="1" dirty="0" smtClean="0">
              <a:ea typeface="Verdana" pitchFamily="34" charset="0"/>
              <a:cs typeface="Times New Roman" pitchFamily="18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 set of possible answers with different score</a:t>
            </a:r>
          </a:p>
        </p:txBody>
      </p:sp>
      <p:sp>
        <p:nvSpPr>
          <p:cNvPr id="7" name="textruta 13"/>
          <p:cNvSpPr txBox="1"/>
          <p:nvPr/>
        </p:nvSpPr>
        <p:spPr>
          <a:xfrm>
            <a:off x="310079" y="237861"/>
            <a:ext cx="403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6600"/>
                </a:solidFill>
              </a:rPr>
              <a:t>EPS structure</a:t>
            </a:r>
          </a:p>
        </p:txBody>
      </p:sp>
      <p:sp>
        <p:nvSpPr>
          <p:cNvPr id="8" name="Rettangolo 7"/>
          <p:cNvSpPr/>
          <p:nvPr/>
        </p:nvSpPr>
        <p:spPr>
          <a:xfrm>
            <a:off x="4953000" y="3629022"/>
            <a:ext cx="4690367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3200" u="sng" dirty="0">
                <a:ea typeface="Verdana" pitchFamily="34" charset="0"/>
                <a:cs typeface="Arial" pitchFamily="34" charset="0"/>
              </a:rPr>
              <a:t>DATA REQUIRED</a:t>
            </a:r>
            <a:endParaRPr lang="en-GB" sz="3200" dirty="0">
              <a:ea typeface="Verdana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GB" dirty="0" smtClean="0">
                <a:ea typeface="Verdana" pitchFamily="34" charset="0"/>
                <a:cs typeface="Arial" pitchFamily="34" charset="0"/>
              </a:rPr>
              <a:t>IKEA supplier’s </a:t>
            </a:r>
            <a:r>
              <a:rPr lang="en-GB" dirty="0">
                <a:ea typeface="Verdana" pitchFamily="34" charset="0"/>
                <a:cs typeface="Arial" pitchFamily="34" charset="0"/>
              </a:rPr>
              <a:t>own fleet,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GB" dirty="0">
                <a:ea typeface="Verdana" pitchFamily="34" charset="0"/>
                <a:cs typeface="Arial" pitchFamily="34" charset="0"/>
              </a:rPr>
              <a:t> 5 biggest </a:t>
            </a:r>
            <a:r>
              <a:rPr lang="en-GB" dirty="0" smtClean="0">
                <a:ea typeface="Verdana" pitchFamily="34" charset="0"/>
                <a:cs typeface="Arial" pitchFamily="34" charset="0"/>
              </a:rPr>
              <a:t>subcontractors handling IKEA </a:t>
            </a:r>
            <a:r>
              <a:rPr lang="en-GB" dirty="0">
                <a:ea typeface="Verdana" pitchFamily="34" charset="0"/>
                <a:cs typeface="Arial" pitchFamily="34" charset="0"/>
              </a:rPr>
              <a:t>volumes,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à"/>
            </a:pPr>
            <a:r>
              <a:rPr lang="en-GB" dirty="0"/>
              <a:t> up-to-date situation / current set up (exception: </a:t>
            </a:r>
            <a:r>
              <a:rPr lang="en-GB" dirty="0" smtClean="0"/>
              <a:t>L1.1 </a:t>
            </a:r>
            <a:r>
              <a:rPr lang="en-GB" dirty="0"/>
              <a:t>Fuel type last month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9" name="Rettangolo 8"/>
          <p:cNvSpPr/>
          <p:nvPr/>
        </p:nvSpPr>
        <p:spPr>
          <a:xfrm>
            <a:off x="310079" y="3625204"/>
            <a:ext cx="438728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3200" u="sng" dirty="0" smtClean="0"/>
              <a:t>SCORE</a:t>
            </a:r>
            <a:endParaRPr lang="en-GB" sz="3200" b="1" dirty="0"/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</a:pPr>
            <a:r>
              <a:rPr lang="en-GB" dirty="0" smtClean="0"/>
              <a:t>General section is assigned </a:t>
            </a:r>
            <a:r>
              <a:rPr lang="en-GB" dirty="0"/>
              <a:t>for </a:t>
            </a:r>
            <a:r>
              <a:rPr lang="en-GB" dirty="0" smtClean="0"/>
              <a:t>IKEA supplier </a:t>
            </a:r>
            <a:r>
              <a:rPr lang="en-GB" dirty="0" smtClean="0"/>
              <a:t>only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</a:pPr>
            <a:r>
              <a:rPr lang="sv-SE" dirty="0"/>
              <a:t>Land and Warehousing </a:t>
            </a:r>
            <a:r>
              <a:rPr lang="sv-SE" dirty="0" smtClean="0"/>
              <a:t>section</a:t>
            </a:r>
            <a:r>
              <a:rPr lang="en-GB" dirty="0" smtClean="0"/>
              <a:t> </a:t>
            </a:r>
            <a:r>
              <a:rPr lang="en-GB" dirty="0" smtClean="0"/>
              <a:t>weighted </a:t>
            </a:r>
            <a:r>
              <a:rPr lang="en-GB" dirty="0"/>
              <a:t>based on the </a:t>
            </a:r>
            <a:r>
              <a:rPr lang="en-GB" dirty="0" smtClean="0"/>
              <a:t>IKEA volume 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</a:pPr>
            <a:r>
              <a:rPr lang="it-IT" dirty="0" smtClean="0"/>
              <a:t>Results </a:t>
            </a:r>
            <a:r>
              <a:rPr lang="it-IT" dirty="0"/>
              <a:t>are summarized </a:t>
            </a:r>
            <a:r>
              <a:rPr lang="it-IT" dirty="0" smtClean="0"/>
              <a:t>in the score summary sheet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3"/>
          <p:cNvSpPr txBox="1"/>
          <p:nvPr/>
        </p:nvSpPr>
        <p:spPr>
          <a:xfrm>
            <a:off x="649183" y="433392"/>
            <a:ext cx="403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 smtClean="0">
                <a:solidFill>
                  <a:srgbClr val="FF6600"/>
                </a:solidFill>
              </a:rPr>
              <a:t>EPS content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325678" y="2046621"/>
            <a:ext cx="360045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5897563" algn="r"/>
              </a:tabLst>
            </a:pPr>
            <a:r>
              <a:rPr lang="en-GB" sz="2400" i="1" u="sng" dirty="0" smtClean="0"/>
              <a:t>4 Sections</a:t>
            </a:r>
            <a:r>
              <a:rPr lang="en-GB" sz="2400" i="1" dirty="0"/>
              <a:t>:</a:t>
            </a:r>
          </a:p>
          <a:p>
            <a:pPr eaLnBrk="0" hangingPunct="0">
              <a:tabLst>
                <a:tab pos="5897563" algn="r"/>
              </a:tabLst>
            </a:pPr>
            <a:endParaRPr lang="it-IT" sz="2400" dirty="0" smtClean="0"/>
          </a:p>
          <a:p>
            <a:pPr eaLnBrk="0" hangingPunct="0">
              <a:tabLst>
                <a:tab pos="5897563" algn="r"/>
              </a:tabLst>
            </a:pPr>
            <a:endParaRPr lang="en-GB" sz="2400" dirty="0"/>
          </a:p>
          <a:p>
            <a:pPr eaLnBrk="0" hangingPunct="0">
              <a:tabLst>
                <a:tab pos="5897563" algn="r"/>
              </a:tabLst>
            </a:pPr>
            <a:r>
              <a:rPr lang="en-GB" sz="2400" dirty="0"/>
              <a:t>GENERAL</a:t>
            </a:r>
          </a:p>
          <a:p>
            <a:pPr eaLnBrk="0" hangingPunct="0">
              <a:tabLst>
                <a:tab pos="5897563" algn="r"/>
              </a:tabLst>
            </a:pPr>
            <a:endParaRPr lang="en-GB" sz="2400" dirty="0" smtClean="0"/>
          </a:p>
          <a:p>
            <a:pPr eaLnBrk="0" hangingPunct="0">
              <a:tabLst>
                <a:tab pos="5897563" algn="r"/>
              </a:tabLst>
            </a:pPr>
            <a:r>
              <a:rPr lang="en-GB" sz="2400" dirty="0" smtClean="0"/>
              <a:t>LAND</a:t>
            </a:r>
            <a:endParaRPr lang="en-GB" sz="2400" dirty="0"/>
          </a:p>
          <a:p>
            <a:pPr eaLnBrk="0" hangingPunct="0">
              <a:tabLst>
                <a:tab pos="5897563" algn="r"/>
              </a:tabLst>
            </a:pPr>
            <a:endParaRPr lang="en-GB" sz="2400" dirty="0" smtClean="0"/>
          </a:p>
          <a:p>
            <a:pPr eaLnBrk="0" hangingPunct="0">
              <a:tabLst>
                <a:tab pos="5897563" algn="r"/>
              </a:tabLst>
            </a:pPr>
            <a:r>
              <a:rPr lang="en-GB" sz="2400" dirty="0" smtClean="0"/>
              <a:t>WAREHOUSING</a:t>
            </a:r>
            <a:endParaRPr lang="en-GB" sz="2400" dirty="0"/>
          </a:p>
        </p:txBody>
      </p:sp>
      <p:sp>
        <p:nvSpPr>
          <p:cNvPr id="13" name="CasellaDiTesto 10"/>
          <p:cNvSpPr txBox="1">
            <a:spLocks noChangeArrowheads="1"/>
          </p:cNvSpPr>
          <p:nvPr/>
        </p:nvSpPr>
        <p:spPr bwMode="auto">
          <a:xfrm>
            <a:off x="444365" y="2014364"/>
            <a:ext cx="2016125" cy="107632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dirty="0" err="1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Applicable</a:t>
            </a:r>
            <a:r>
              <a:rPr lang="it-IT" sz="16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it-IT" sz="16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="1" dirty="0" smtClean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</a:t>
            </a:r>
            <a:r>
              <a:rPr lang="it-IT" sz="1600" dirty="0" smtClean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it-IT" sz="1600" dirty="0" err="1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Transport</a:t>
            </a:r>
            <a:r>
              <a:rPr lang="it-IT" sz="16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it-IT" sz="1600" dirty="0" err="1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Logistic</a:t>
            </a:r>
            <a:r>
              <a:rPr lang="it-IT" sz="1600" dirty="0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Service </a:t>
            </a:r>
            <a:r>
              <a:rPr lang="it-IT" sz="1600" dirty="0" err="1">
                <a:solidFill>
                  <a:srgbClr val="FF33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Providers</a:t>
            </a:r>
            <a:endParaRPr lang="en-GB" sz="1600" dirty="0">
              <a:solidFill>
                <a:srgbClr val="FF33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Connettore 2 13"/>
          <p:cNvCxnSpPr/>
          <p:nvPr/>
        </p:nvCxnSpPr>
        <p:spPr>
          <a:xfrm flipH="1">
            <a:off x="4333740" y="2393676"/>
            <a:ext cx="3024188" cy="1711475"/>
          </a:xfrm>
          <a:prstGeom prst="straightConnector1">
            <a:avLst/>
          </a:prstGeom>
          <a:ln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2"/>
          <p:cNvSpPr txBox="1">
            <a:spLocks noChangeArrowheads="1"/>
          </p:cNvSpPr>
          <p:nvPr/>
        </p:nvSpPr>
        <p:spPr bwMode="auto">
          <a:xfrm>
            <a:off x="7357928" y="737091"/>
            <a:ext cx="2072674" cy="2554545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Applicable</a:t>
            </a:r>
            <a:r>
              <a:rPr lang="it-IT" sz="1600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it-IT" sz="1600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="1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land</a:t>
            </a:r>
            <a:r>
              <a:rPr lang="it-IT" sz="1600" b="1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b="1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transport</a:t>
            </a:r>
            <a:r>
              <a:rPr lang="it-IT" sz="1600" b="1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operations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incl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Pre-on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carriage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+ motor part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combined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transports</a:t>
            </a:r>
            <a:r>
              <a:rPr lang="it-IT" sz="1600" dirty="0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), </a:t>
            </a:r>
            <a:r>
              <a:rPr lang="it-IT" sz="1600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freight</a:t>
            </a:r>
            <a:r>
              <a:rPr lang="it-IT" sz="1600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forwarders</a:t>
            </a:r>
            <a:r>
              <a:rPr lang="it-IT" sz="1600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1600" dirty="0" err="1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trunk</a:t>
            </a:r>
            <a:r>
              <a:rPr lang="it-IT" sz="1600" dirty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1600" dirty="0" err="1" smtClean="0">
                <a:solidFill>
                  <a:srgbClr val="00CC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line</a:t>
            </a:r>
            <a:endParaRPr lang="it-IT" sz="1600" dirty="0" smtClean="0">
              <a:solidFill>
                <a:srgbClr val="00CC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Connettore 2 15"/>
          <p:cNvCxnSpPr/>
          <p:nvPr/>
        </p:nvCxnSpPr>
        <p:spPr>
          <a:xfrm>
            <a:off x="2460490" y="2665874"/>
            <a:ext cx="865188" cy="499844"/>
          </a:xfrm>
          <a:prstGeom prst="straightConnector1">
            <a:avLst/>
          </a:prstGeom>
          <a:ln>
            <a:solidFill>
              <a:srgbClr val="FF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H="1" flipV="1">
            <a:off x="5950426" y="4948221"/>
            <a:ext cx="1407502" cy="314811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37"/>
          <p:cNvSpPr txBox="1">
            <a:spLocks noChangeArrowheads="1"/>
          </p:cNvSpPr>
          <p:nvPr/>
        </p:nvSpPr>
        <p:spPr bwMode="auto">
          <a:xfrm>
            <a:off x="7357927" y="4678111"/>
            <a:ext cx="2192949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Applicable for </a:t>
            </a:r>
            <a:r>
              <a:rPr lang="it-IT" sz="1600" b="1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warehousing </a:t>
            </a:r>
            <a:r>
              <a:rPr lang="it-IT" sz="1600" dirty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operations </a:t>
            </a:r>
            <a:r>
              <a:rPr lang="it-IT" sz="160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like CP</a:t>
            </a:r>
            <a:endParaRPr lang="it-IT" sz="1600" dirty="0" smtClean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466352" y="5661645"/>
            <a:ext cx="3028393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3399"/>
                </a:solidFill>
              </a:rPr>
              <a:t>Min Points 40</a:t>
            </a:r>
          </a:p>
          <a:p>
            <a:pPr algn="ctr"/>
            <a:r>
              <a:rPr lang="en-GB" sz="2800" dirty="0" smtClean="0">
                <a:solidFill>
                  <a:srgbClr val="FF3399"/>
                </a:solidFill>
              </a:rPr>
              <a:t>Max Points 195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1177" y="1204616"/>
            <a:ext cx="9658745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it-IT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6 </a:t>
            </a:r>
            <a:r>
              <a:rPr kumimoji="0" lang="it-IT" b="0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sheets</a:t>
            </a:r>
            <a:endParaRPr kumimoji="0" lang="it-IT" b="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G1. COMPANY DETAILS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G2. ENVIRONMENTAL MANAGEMENT SYSTEM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effectLst/>
                <a:ea typeface="Verdana" pitchFamily="34" charset="0"/>
                <a:cs typeface="Times New Roman" pitchFamily="18" charset="0"/>
              </a:rPr>
              <a:t>G3. ANNUAL SUSTAINABILITY REPORT</a:t>
            </a:r>
            <a:endParaRPr kumimoji="0" lang="en-GB" sz="16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G4. GREEN FREIGHT INITIATIVES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G5. ENVIRONMENTAL WORKING GROUPS, COLLABORATIONS, PILOT PROJECTS</a:t>
            </a: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G6. ENVIRONMENTAL CRITERIA TO SELECT SUPPLIERS / </a:t>
            </a:r>
            <a:r>
              <a:rPr lang="en-GB" dirty="0">
                <a:ea typeface="Verdana" pitchFamily="34" charset="0"/>
                <a:cs typeface="Times New Roman" pitchFamily="18" charset="0"/>
              </a:rPr>
              <a:t>SUBCONTRACTORS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endParaRPr lang="en-GB" dirty="0" smtClean="0">
              <a:ea typeface="Verdana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G7. RENEWABLE ENERGY</a:t>
            </a:r>
            <a:endParaRPr lang="en-GB" dirty="0"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6881535" y="109184"/>
            <a:ext cx="2643467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984984" y="632404"/>
            <a:ext cx="35400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r>
              <a:rPr lang="en-GB" i="1" dirty="0">
                <a:solidFill>
                  <a:srgbClr val="FF3399"/>
                </a:solidFill>
                <a:ea typeface="Verdana" pitchFamily="34" charset="0"/>
                <a:cs typeface="Times New Roman" pitchFamily="18" charset="0"/>
              </a:rPr>
              <a:t>G1. COMPANY DETAILS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76536" y="1210606"/>
            <a:ext cx="856659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Date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ea typeface="Verdana" pitchFamily="34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Company </a:t>
            </a:r>
            <a:r>
              <a:rPr lang="en-GB" dirty="0">
                <a:ea typeface="Verdana" pitchFamily="34" charset="0"/>
                <a:cs typeface="Times New Roman" pitchFamily="18" charset="0"/>
              </a:rPr>
              <a:t>name and address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dirty="0" smtClean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u="sng" dirty="0">
                <a:ea typeface="Verdana" pitchFamily="34" charset="0"/>
                <a:cs typeface="Times New Roman" pitchFamily="18" charset="0"/>
              </a:rPr>
              <a:t>ENVIRONMENTAL RESPONSIBLE:</a:t>
            </a:r>
            <a:endParaRPr lang="en-GB" sz="2000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ea typeface="Verdana" pitchFamily="34" charset="0"/>
                <a:cs typeface="Times New Roman" pitchFamily="18" charset="0"/>
              </a:rPr>
              <a:t>Name</a:t>
            </a:r>
            <a:r>
              <a:rPr lang="en-GB" sz="1600" dirty="0">
                <a:ea typeface="Verdana" pitchFamily="34" charset="0"/>
                <a:cs typeface="Times New Roman" pitchFamily="18" charset="0"/>
              </a:rPr>
              <a:t>:</a:t>
            </a:r>
            <a:endParaRPr lang="en-GB" sz="1600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ea typeface="Verdana" pitchFamily="34" charset="0"/>
                <a:cs typeface="Times New Roman" pitchFamily="18" charset="0"/>
              </a:rPr>
              <a:t>Email </a:t>
            </a:r>
            <a:r>
              <a:rPr lang="en-GB" sz="1600" dirty="0">
                <a:ea typeface="Verdana" pitchFamily="34" charset="0"/>
                <a:cs typeface="Times New Roman" pitchFamily="18" charset="0"/>
              </a:rPr>
              <a:t>/ Phone number</a:t>
            </a:r>
            <a:endParaRPr lang="en-GB" sz="1600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ea typeface="Verdana" pitchFamily="34" charset="0"/>
                <a:cs typeface="Times New Roman" pitchFamily="18" charset="0"/>
              </a:rPr>
              <a:t>% </a:t>
            </a:r>
            <a:r>
              <a:rPr lang="en-GB" sz="1600" dirty="0">
                <a:ea typeface="Verdana" pitchFamily="34" charset="0"/>
                <a:cs typeface="Times New Roman" pitchFamily="18" charset="0"/>
              </a:rPr>
              <a:t>of time working for environment:</a:t>
            </a:r>
            <a:endParaRPr lang="en-GB" sz="1600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ea typeface="Verdana" pitchFamily="34" charset="0"/>
                <a:cs typeface="Times New Roman" pitchFamily="18" charset="0"/>
              </a:rPr>
              <a:t>Other </a:t>
            </a:r>
            <a:r>
              <a:rPr lang="en-GB" sz="1600" dirty="0">
                <a:ea typeface="Verdana" pitchFamily="34" charset="0"/>
                <a:cs typeface="Times New Roman" pitchFamily="18" charset="0"/>
              </a:rPr>
              <a:t>tasks performed other than environment? Describe: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798104" y="5610468"/>
            <a:ext cx="2459684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>
                <a:solidFill>
                  <a:srgbClr val="FF3399"/>
                </a:solidFill>
              </a:rPr>
              <a:t>No </a:t>
            </a:r>
            <a:r>
              <a:rPr lang="it-IT" sz="2800" b="1" i="1" dirty="0" err="1">
                <a:solidFill>
                  <a:srgbClr val="FF3399"/>
                </a:solidFill>
              </a:rPr>
              <a:t>points</a:t>
            </a:r>
            <a:r>
              <a:rPr lang="it-IT" sz="2800" b="1" i="1" dirty="0">
                <a:solidFill>
                  <a:srgbClr val="FF3399"/>
                </a:solidFill>
              </a:rPr>
              <a:t>, </a:t>
            </a:r>
          </a:p>
          <a:p>
            <a:pPr algn="ctr"/>
            <a:r>
              <a:rPr lang="it-IT" sz="2800" b="1" i="1" dirty="0" err="1">
                <a:solidFill>
                  <a:srgbClr val="FF3399"/>
                </a:solidFill>
              </a:rPr>
              <a:t>only</a:t>
            </a:r>
            <a:r>
              <a:rPr lang="it-IT" sz="2800" b="1" i="1" dirty="0">
                <a:solidFill>
                  <a:srgbClr val="FF3399"/>
                </a:solidFill>
              </a:rPr>
              <a:t> info</a:t>
            </a:r>
            <a:endParaRPr lang="en-GB" sz="2800" i="1" dirty="0">
              <a:solidFill>
                <a:srgbClr val="FF3399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3082" y="5824674"/>
            <a:ext cx="50906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Company organizational </a:t>
            </a: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chart</a:t>
            </a:r>
            <a:endParaRPr lang="en-GB" sz="3600" i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46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89863" y="632403"/>
            <a:ext cx="57161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FF3399"/>
                </a:solidFill>
              </a:rPr>
              <a:t>G2. ENVIRONMENTAL MANAGEMENT SYSTEM </a:t>
            </a:r>
            <a:endParaRPr lang="en-GB" b="1" i="1" dirty="0">
              <a:solidFill>
                <a:srgbClr val="FF3399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9312" y="1452954"/>
            <a:ext cx="961652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Questions:</a:t>
            </a:r>
          </a:p>
          <a:p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have an Environmental Policy or Environmental Management System?</a:t>
            </a:r>
          </a:p>
          <a:p>
            <a:pPr marL="342900" indent="-342900">
              <a:buAutoNum type="arabicPeriod"/>
            </a:pPr>
            <a:endParaRPr lang="it-IT" sz="1600" dirty="0" smtClean="0"/>
          </a:p>
          <a:p>
            <a:r>
              <a:rPr lang="en-GB" sz="1600" dirty="0" smtClean="0"/>
              <a:t>2. Level of implementation: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Environmental policy exists [5]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General Environmental Improvement Plan [10]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externally certified EMS (ISO 14001 or EMAS) for some operations [15]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externally certified EMS (ISO 14001 or EMAS) for all operations </a:t>
            </a:r>
            <a:r>
              <a:rPr lang="pt-BR" sz="1600" dirty="0" smtClean="0"/>
              <a:t>[20]</a:t>
            </a:r>
          </a:p>
          <a:p>
            <a:endParaRPr lang="en-GB" sz="1600" dirty="0" smtClean="0"/>
          </a:p>
          <a:p>
            <a:r>
              <a:rPr lang="en-GB" sz="1600" dirty="0" smtClean="0"/>
              <a:t>3. Externally certified EMS info: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Date of first external certification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Date of validity of the certificate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Operations of your company covered by the certified EMS</a:t>
            </a:r>
            <a:endParaRPr kumimoji="0" lang="en-GB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513696" y="5622879"/>
            <a:ext cx="4102825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3399"/>
                </a:solidFill>
              </a:rPr>
              <a:t>Max 20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points</a:t>
            </a:r>
            <a:endParaRPr lang="it-IT" sz="2800" b="1" i="1" dirty="0" smtClean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 smtClean="0">
                <a:solidFill>
                  <a:srgbClr val="FF3399"/>
                </a:solidFill>
              </a:rPr>
              <a:t>Own</a:t>
            </a:r>
            <a:r>
              <a:rPr lang="it-IT" sz="2800" b="1" i="1" dirty="0" smtClean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en-GB" sz="2800" i="1" dirty="0" smtClean="0">
              <a:solidFill>
                <a:srgbClr val="FF3399"/>
              </a:solidFill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23082" y="5609231"/>
            <a:ext cx="509061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Valid c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ertificate issued by external certification body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Environmental policy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General Environmental Improvement Plan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514901" y="2031664"/>
            <a:ext cx="71514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Questions:</a:t>
            </a:r>
          </a:p>
          <a:p>
            <a:endParaRPr lang="en-GB" sz="1600" dirty="0" smtClean="0"/>
          </a:p>
          <a:p>
            <a:pPr lvl="0"/>
            <a:r>
              <a:rPr lang="en-GB" sz="1600" dirty="0" smtClean="0"/>
              <a:t>1. Do you produce an annual sustainability report?</a:t>
            </a:r>
          </a:p>
          <a:p>
            <a:r>
              <a:rPr lang="en-GB" sz="1600" dirty="0" smtClean="0"/>
              <a:t>	Yes [10]</a:t>
            </a:r>
          </a:p>
          <a:p>
            <a:r>
              <a:rPr lang="en-GB" sz="1600" dirty="0" smtClean="0"/>
              <a:t>	No [0]</a:t>
            </a:r>
          </a:p>
          <a:p>
            <a:pPr lvl="0"/>
            <a:endParaRPr lang="en-GB" sz="1600" dirty="0" smtClean="0"/>
          </a:p>
          <a:p>
            <a:pPr lvl="0"/>
            <a:r>
              <a:rPr lang="en-GB" sz="1600" dirty="0" smtClean="0"/>
              <a:t>2. Do you make it publicly available?							</a:t>
            </a:r>
          </a:p>
          <a:p>
            <a:r>
              <a:rPr lang="en-GB" sz="1600" dirty="0" smtClean="0"/>
              <a:t>	Yes [10]</a:t>
            </a:r>
          </a:p>
          <a:p>
            <a:r>
              <a:rPr lang="en-GB" sz="1600" dirty="0" smtClean="0"/>
              <a:t>	No	[0]</a:t>
            </a:r>
          </a:p>
        </p:txBody>
      </p:sp>
      <p:sp>
        <p:nvSpPr>
          <p:cNvPr id="5" name="Rettangolo 4"/>
          <p:cNvSpPr/>
          <p:nvPr/>
        </p:nvSpPr>
        <p:spPr>
          <a:xfrm>
            <a:off x="5513696" y="5732060"/>
            <a:ext cx="4102825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3399"/>
                </a:solidFill>
              </a:rPr>
              <a:t>Max 20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points</a:t>
            </a:r>
            <a:endParaRPr lang="it-IT" sz="2800" b="1" i="1" dirty="0" smtClean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 smtClean="0">
                <a:solidFill>
                  <a:srgbClr val="FF3399"/>
                </a:solidFill>
              </a:rPr>
              <a:t>Own</a:t>
            </a:r>
            <a:r>
              <a:rPr lang="it-IT" sz="2800" b="1" i="1" dirty="0" smtClean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en-GB" sz="2800" i="1" dirty="0" smtClean="0">
              <a:solidFill>
                <a:srgbClr val="FF3399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32011" y="5788111"/>
            <a:ext cx="509061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Latest sustainability report published</a:t>
            </a:r>
            <a:endParaRPr lang="en-GB" sz="3600" i="1" dirty="0" smtClean="0">
              <a:cs typeface="Arial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dirty="0" smtClean="0"/>
              <a:t>Proof of publication (e.g. web site address)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932157" y="632402"/>
            <a:ext cx="69771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FF3399"/>
                </a:solidFill>
              </a:rPr>
              <a:t>G3. ANNUAL SUSTAINABILITY REPORT</a:t>
            </a:r>
            <a:endParaRPr lang="en-GB" b="1" i="1" dirty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609230" y="632402"/>
            <a:ext cx="4296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FF3399"/>
                </a:solidFill>
              </a:rPr>
              <a:t>G4. GREEN FREIGHT INITIATIVES</a:t>
            </a:r>
            <a:endParaRPr lang="en-GB" b="1" i="1" dirty="0">
              <a:solidFill>
                <a:srgbClr val="FF3399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45911" y="1084574"/>
            <a:ext cx="87618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en-GB" sz="1600" dirty="0" smtClean="0"/>
          </a:p>
          <a:p>
            <a:pPr lvl="0"/>
            <a:r>
              <a:rPr lang="en-GB" sz="1600" dirty="0" smtClean="0"/>
              <a:t>1. Are you a member of a green freight initiative? Yes [5] / No [0]</a:t>
            </a:r>
          </a:p>
          <a:p>
            <a:endParaRPr lang="en-GB" sz="1600" dirty="0" smtClean="0"/>
          </a:p>
          <a:p>
            <a:r>
              <a:rPr lang="en-GB" sz="1600" dirty="0" smtClean="0"/>
              <a:t>2. If yes - which initiative(s)? </a:t>
            </a:r>
          </a:p>
          <a:p>
            <a:pPr lvl="0"/>
            <a:endParaRPr lang="en-GB" sz="1600" dirty="0" smtClean="0"/>
          </a:p>
          <a:p>
            <a:r>
              <a:rPr lang="en-GB" sz="1600" dirty="0" smtClean="0"/>
              <a:t>3. Are you an active member, meaning are you member of any working groups? Yes [5] / No [0]</a:t>
            </a:r>
          </a:p>
          <a:p>
            <a:pPr lvl="0"/>
            <a:endParaRPr lang="en-GB" sz="1600" dirty="0" smtClean="0"/>
          </a:p>
          <a:p>
            <a:r>
              <a:rPr lang="en-GB" sz="1600" dirty="0" smtClean="0"/>
              <a:t>4. If yes - which working group(s)?</a:t>
            </a:r>
          </a:p>
          <a:p>
            <a:pPr lvl="0"/>
            <a:endParaRPr lang="en-GB" sz="1600" dirty="0" smtClean="0"/>
          </a:p>
          <a:p>
            <a:r>
              <a:rPr lang="en-GB" sz="1600" dirty="0" smtClean="0"/>
              <a:t>5. Do you participate in the annual meetings of the initiative(s)? Yes [5] / No [0]</a:t>
            </a: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545911" y="4378629"/>
            <a:ext cx="85844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Examples of green freight initiatives: Green Freight Europe, Green Freight Asia Network, </a:t>
            </a:r>
            <a:r>
              <a:rPr kumimoji="0" lang="en-GB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FleetSmart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(Canada), </a:t>
            </a:r>
            <a:r>
              <a:rPr kumimoji="0" lang="en-GB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Transporte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en-GB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Limpio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(Mexico), </a:t>
            </a:r>
            <a:r>
              <a:rPr kumimoji="0" lang="en-GB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Lean&amp;Green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(Netherlands).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513696" y="5540988"/>
            <a:ext cx="4102825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3399"/>
                </a:solidFill>
              </a:rPr>
              <a:t>Max 15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points</a:t>
            </a:r>
            <a:endParaRPr lang="it-IT" sz="2800" b="1" i="1" dirty="0" smtClean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 smtClean="0">
                <a:solidFill>
                  <a:srgbClr val="FF3399"/>
                </a:solidFill>
              </a:rPr>
              <a:t>Own</a:t>
            </a:r>
            <a:r>
              <a:rPr lang="it-IT" sz="2800" b="1" i="1" dirty="0" smtClean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en-GB" sz="2800" i="1" dirty="0" smtClean="0">
              <a:solidFill>
                <a:srgbClr val="FF3399"/>
              </a:solidFill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91068" y="5590106"/>
            <a:ext cx="50360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Evidence of present membership in the green freight initiative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32402"/>
            <a:ext cx="990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FF3399"/>
                </a:solidFill>
              </a:rPr>
              <a:t>G5. ENVIRONMENTAL WORKING GROUPS, COLLABORATIONS, PILOT PROJECTS</a:t>
            </a:r>
            <a:endParaRPr lang="en-GB" b="1" i="1" dirty="0">
              <a:solidFill>
                <a:srgbClr val="FF3399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09433" y="2225314"/>
            <a:ext cx="92070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Have you participated in any environmental working group, or pilot / research project, or voluntary environmental initiative developed in the past 3 years?</a:t>
            </a:r>
          </a:p>
          <a:p>
            <a:pPr marL="342900" indent="-342900"/>
            <a:r>
              <a:rPr lang="en-GB" sz="1600" dirty="0" smtClean="0"/>
              <a:t>	Yes [20] / No [0]</a:t>
            </a:r>
          </a:p>
          <a:p>
            <a:endParaRPr lang="en-GB" sz="1600" dirty="0" smtClean="0"/>
          </a:p>
          <a:p>
            <a:r>
              <a:rPr lang="en-GB" sz="1600" dirty="0" smtClean="0"/>
              <a:t>2. If Yes, which ones? What was the role of your company in this (these) initiative(s)? 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5513696" y="5732060"/>
            <a:ext cx="4102825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3399"/>
                </a:solidFill>
              </a:rPr>
              <a:t>Max 20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points</a:t>
            </a:r>
            <a:endParaRPr lang="it-IT" sz="2800" b="1" i="1" dirty="0" smtClean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 smtClean="0">
                <a:solidFill>
                  <a:srgbClr val="FF3399"/>
                </a:solidFill>
              </a:rPr>
              <a:t>Own</a:t>
            </a:r>
            <a:r>
              <a:rPr lang="it-IT" sz="2800" b="1" i="1" dirty="0" smtClean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en-GB" sz="2800" i="1" dirty="0" smtClean="0">
              <a:solidFill>
                <a:srgbClr val="FF3399"/>
              </a:solidFill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04953" y="5193450"/>
            <a:ext cx="487201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Evidence that the carrier is a participant in the working group, or pilot or research project, or collaborates in voluntary environmental initiatives. 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Short description of the aim of the working group / project that the carrier is involved in.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32402"/>
            <a:ext cx="990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FF3399"/>
                </a:solidFill>
              </a:rPr>
              <a:t>G6. ENVIRONMENTAL CRITERIA TO SELECT SUPPLIERS / SUBCONTRACTORS</a:t>
            </a:r>
            <a:endParaRPr lang="en-GB" b="1" i="1" dirty="0">
              <a:solidFill>
                <a:srgbClr val="FF3399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09433" y="2102203"/>
            <a:ext cx="92070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</a:t>
            </a:r>
          </a:p>
          <a:p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use any environmental criteria when choosing the suppliers and the carriers you work with? Yes [20] / No [0]</a:t>
            </a:r>
          </a:p>
          <a:p>
            <a:pPr marL="342900" indent="-342900"/>
            <a:endParaRPr lang="en-GB" sz="1600" dirty="0" smtClean="0"/>
          </a:p>
          <a:p>
            <a:r>
              <a:rPr lang="en-GB" sz="1600" dirty="0" smtClean="0"/>
              <a:t>2. If yes, which environmental criteria do you use to evaluate the potential suppliers and the carriers? Please describe how you integrate them in the overall purchase decision process?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5513696" y="5732060"/>
            <a:ext cx="4102825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3399"/>
                </a:solidFill>
              </a:rPr>
              <a:t>Max 20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points</a:t>
            </a:r>
            <a:endParaRPr lang="it-IT" sz="2800" b="1" i="1" dirty="0" smtClean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 smtClean="0">
                <a:solidFill>
                  <a:srgbClr val="FF3399"/>
                </a:solidFill>
              </a:rPr>
              <a:t>Own</a:t>
            </a:r>
            <a:r>
              <a:rPr lang="it-IT" sz="2800" b="1" i="1" dirty="0" smtClean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en-GB" sz="2800" i="1" dirty="0" smtClean="0">
              <a:solidFill>
                <a:srgbClr val="FF3399"/>
              </a:solidFill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204953" y="5085727"/>
            <a:ext cx="511767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Purchasing procedure with the list of environmental criteria used to evaluate the suppliers, and description on how these criteria are used for purchase decisions.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Example of a supplier that has been chosen, where environmental criteria have been taken into consideration in the choice.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042245" y="109184"/>
            <a:ext cx="2863756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6652" y="1001734"/>
            <a:ext cx="8577318" cy="3359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1600" u="sng" dirty="0"/>
              <a:t>Question</a:t>
            </a:r>
          </a:p>
          <a:p>
            <a:endParaRPr lang="en-GB" sz="1600" u="sng" dirty="0"/>
          </a:p>
          <a:p>
            <a:pPr marL="342900" indent="-342900">
              <a:buAutoNum type="arabicPeriod"/>
            </a:pPr>
            <a:r>
              <a:rPr lang="en-GB" sz="1600" dirty="0"/>
              <a:t>Do you have renewable energy generated/purchased/for onsite use? </a:t>
            </a:r>
          </a:p>
          <a:p>
            <a:pPr marL="342900" indent="-342900">
              <a:buAutoNum type="arabicPeriod"/>
            </a:pPr>
            <a:endParaRPr lang="en-GB" sz="1600" dirty="0"/>
          </a:p>
          <a:p>
            <a:pPr marL="342900" indent="-342900">
              <a:buAutoNum type="arabicPeriod"/>
            </a:pPr>
            <a:r>
              <a:rPr lang="en-GB" sz="1600" dirty="0"/>
              <a:t>If Yes, Please specify the % of the energy consumed that comes from renewable energy source(s)</a:t>
            </a:r>
          </a:p>
          <a:p>
            <a:pPr marL="342900" indent="-342900"/>
            <a:r>
              <a:rPr lang="en-GB" sz="1600" dirty="0"/>
              <a:t>	1%-20%	</a:t>
            </a:r>
            <a:r>
              <a:rPr lang="en-GB" sz="1600" dirty="0" smtClean="0"/>
              <a:t>	[</a:t>
            </a:r>
            <a:r>
              <a:rPr lang="en-GB" sz="1600" dirty="0"/>
              <a:t>20]</a:t>
            </a:r>
          </a:p>
          <a:p>
            <a:pPr marL="342900" indent="-342900"/>
            <a:r>
              <a:rPr lang="en-GB" sz="1600" dirty="0"/>
              <a:t>	21%-40% 	[40]</a:t>
            </a:r>
          </a:p>
          <a:p>
            <a:pPr marL="342900" indent="-342900"/>
            <a:r>
              <a:rPr lang="en-GB" sz="1600" dirty="0"/>
              <a:t>	41%-60% 	[60]</a:t>
            </a:r>
          </a:p>
          <a:p>
            <a:pPr marL="342900" indent="-342900"/>
            <a:r>
              <a:rPr lang="en-GB" sz="1600" dirty="0"/>
              <a:t>	61%-80% 	[80]</a:t>
            </a:r>
          </a:p>
          <a:p>
            <a:pPr marL="342900" indent="-342900"/>
            <a:r>
              <a:rPr lang="en-GB" sz="1600" dirty="0"/>
              <a:t>	81%-100% 	[100]</a:t>
            </a:r>
          </a:p>
          <a:p>
            <a:endParaRPr lang="en-GB" sz="1600" dirty="0"/>
          </a:p>
          <a:p>
            <a:r>
              <a:rPr lang="en-GB" sz="1600" dirty="0"/>
              <a:t>3. If Yes, Please describe the type of the energy generated/purchased onsite.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4014" y="5165930"/>
            <a:ext cx="487539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>
                <a:ea typeface="Verdana" pitchFamily="34" charset="0"/>
                <a:cs typeface="Times New Roman" pitchFamily="18" charset="0"/>
              </a:rPr>
              <a:t>Evidences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i="1" dirty="0"/>
              <a:t>Summary/statistics of total energy consumption of the warehouse/hub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/>
              <a:t>Invoice of energy bill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/>
              <a:t>Specification of renewable energy generator onsite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/>
              <a:t>Specification of renewable energy purchased and the invoice </a:t>
            </a: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973416" y="632402"/>
            <a:ext cx="39392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>
                <a:solidFill>
                  <a:srgbClr val="FF3399"/>
                </a:solidFill>
              </a:rPr>
              <a:t>G7. RENEWABLE ENERGY</a:t>
            </a:r>
            <a:endParaRPr lang="en-GB" b="1" i="1" dirty="0">
              <a:solidFill>
                <a:srgbClr val="FF3399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269159" y="109184"/>
            <a:ext cx="2643467" cy="523220"/>
          </a:xfrm>
          <a:prstGeom prst="rect">
            <a:avLst/>
          </a:prstGeom>
          <a:solidFill>
            <a:srgbClr val="FF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>
                <a:solidFill>
                  <a:schemeClr val="bg1"/>
                </a:solidFill>
              </a:rPr>
              <a:t>GENERAL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5794512" y="5886224"/>
            <a:ext cx="4111488" cy="954107"/>
          </a:xfrm>
          <a:prstGeom prst="rect">
            <a:avLst/>
          </a:prstGeom>
          <a:ln w="254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 err="1">
                <a:solidFill>
                  <a:srgbClr val="FF3399"/>
                </a:solidFill>
              </a:rPr>
              <a:t>Max</a:t>
            </a:r>
            <a:r>
              <a:rPr lang="it-IT" sz="2800" b="1" i="1" dirty="0">
                <a:solidFill>
                  <a:srgbClr val="FF3399"/>
                </a:solidFill>
              </a:rPr>
              <a:t> 100 </a:t>
            </a:r>
            <a:r>
              <a:rPr lang="it-IT" sz="2800" b="1" i="1" dirty="0" err="1">
                <a:solidFill>
                  <a:srgbClr val="FF3399"/>
                </a:solidFill>
              </a:rPr>
              <a:t>points</a:t>
            </a:r>
            <a:endParaRPr lang="it-IT" sz="2800" b="1" i="1" dirty="0">
              <a:solidFill>
                <a:srgbClr val="FF3399"/>
              </a:solidFill>
            </a:endParaRPr>
          </a:p>
          <a:p>
            <a:pPr algn="ctr"/>
            <a:r>
              <a:rPr lang="it-IT" sz="2800" b="1" i="1" dirty="0" err="1">
                <a:solidFill>
                  <a:srgbClr val="FF3399"/>
                </a:solidFill>
              </a:rPr>
              <a:t>Own</a:t>
            </a:r>
            <a:r>
              <a:rPr lang="it-IT" sz="2800" b="1" i="1" dirty="0">
                <a:solidFill>
                  <a:srgbClr val="FF3399"/>
                </a:solidFill>
              </a:rPr>
              <a:t> company </a:t>
            </a:r>
            <a:r>
              <a:rPr lang="it-IT" sz="2800" b="1" i="1" dirty="0" err="1" smtClean="0">
                <a:solidFill>
                  <a:srgbClr val="FF3399"/>
                </a:solidFill>
              </a:rPr>
              <a:t>only</a:t>
            </a:r>
            <a:endParaRPr lang="it-IT" sz="2800" b="1" i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7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6215571" y="5555874"/>
            <a:ext cx="3283271" cy="954107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B050"/>
                </a:solidFill>
              </a:rPr>
              <a:t>Min Points 155</a:t>
            </a:r>
            <a:endParaRPr lang="en-GB" sz="2800" dirty="0" smtClean="0">
              <a:solidFill>
                <a:srgbClr val="00B050"/>
              </a:solidFill>
            </a:endParaRPr>
          </a:p>
          <a:p>
            <a:pPr algn="ctr"/>
            <a:r>
              <a:rPr lang="en-GB" sz="2800" dirty="0" smtClean="0">
                <a:solidFill>
                  <a:srgbClr val="00B050"/>
                </a:solidFill>
              </a:rPr>
              <a:t>Max Points 575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4024" y="154396"/>
            <a:ext cx="903481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r>
              <a:rPr lang="it-IT" i="1" u="sng" dirty="0" smtClean="0">
                <a:ea typeface="Verdana" pitchFamily="34" charset="0"/>
                <a:cs typeface="Times New Roman" pitchFamily="18" charset="0"/>
              </a:rPr>
              <a:t>7 </a:t>
            </a:r>
            <a:r>
              <a:rPr lang="it-IT" i="1" u="sng" dirty="0" err="1">
                <a:ea typeface="Verdana" pitchFamily="34" charset="0"/>
                <a:cs typeface="Times New Roman" pitchFamily="18" charset="0"/>
              </a:rPr>
              <a:t>sheets</a:t>
            </a:r>
            <a:endParaRPr lang="it-IT" i="1" u="sng" dirty="0"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it-IT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it-IT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LAND FLEET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en-GB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r>
              <a:rPr lang="en-GB" dirty="0" smtClean="0"/>
              <a:t>L1. FUEL AND PERFORMANCE MANAGEMENT SYSTEMS</a:t>
            </a:r>
          </a:p>
          <a:p>
            <a:r>
              <a:rPr lang="en-GB" dirty="0" smtClean="0"/>
              <a:t>	</a:t>
            </a:r>
            <a:r>
              <a:rPr lang="en-GB" sz="1600" dirty="0" smtClean="0"/>
              <a:t>L1.1. Fuel type</a:t>
            </a:r>
          </a:p>
          <a:p>
            <a:r>
              <a:rPr lang="en-GB" sz="1600" dirty="0" smtClean="0"/>
              <a:t>	L1.2. Fuel Consumption Monitoring</a:t>
            </a:r>
          </a:p>
          <a:p>
            <a:r>
              <a:rPr lang="en-GB" sz="1600" dirty="0" smtClean="0"/>
              <a:t>	</a:t>
            </a:r>
            <a:endParaRPr lang="en-GB" sz="1000" dirty="0" smtClean="0"/>
          </a:p>
          <a:p>
            <a:r>
              <a:rPr lang="en-GB" dirty="0" smtClean="0"/>
              <a:t>L2. INFORMATION TECHNOLOGY SYSTEMS</a:t>
            </a:r>
          </a:p>
          <a:p>
            <a:r>
              <a:rPr lang="en-GB" dirty="0" smtClean="0"/>
              <a:t>	</a:t>
            </a:r>
            <a:r>
              <a:rPr lang="en-GB" sz="1600" dirty="0" smtClean="0"/>
              <a:t>L2.1. Planning tools (vehicle routeing and scheduling)</a:t>
            </a:r>
          </a:p>
          <a:p>
            <a:r>
              <a:rPr lang="en-GB" sz="1600" dirty="0" smtClean="0"/>
              <a:t>	L2.2. Vehicle </a:t>
            </a:r>
            <a:r>
              <a:rPr lang="en-GB" sz="1600" dirty="0" err="1" smtClean="0"/>
              <a:t>telematics</a:t>
            </a:r>
            <a:r>
              <a:rPr lang="en-GB" sz="1600" dirty="0" smtClean="0"/>
              <a:t> (information systems)</a:t>
            </a:r>
          </a:p>
          <a:p>
            <a:endParaRPr lang="en-GB" sz="1000" dirty="0" smtClean="0"/>
          </a:p>
          <a:p>
            <a:r>
              <a:rPr lang="en-GB" dirty="0" smtClean="0"/>
              <a:t>L3. DRIVER BEHAVIOUR</a:t>
            </a:r>
          </a:p>
          <a:p>
            <a:r>
              <a:rPr lang="en-GB" dirty="0" smtClean="0"/>
              <a:t>	</a:t>
            </a:r>
            <a:r>
              <a:rPr lang="en-GB" sz="1600" dirty="0" smtClean="0"/>
              <a:t>L3.1. Fuel Efficiency Driver Training	</a:t>
            </a:r>
          </a:p>
          <a:p>
            <a:r>
              <a:rPr lang="en-GB" sz="1600" dirty="0" smtClean="0"/>
              <a:t>	L3.2. Speed Restrictions</a:t>
            </a:r>
          </a:p>
          <a:p>
            <a:r>
              <a:rPr lang="en-GB" sz="1600" dirty="0" smtClean="0"/>
              <a:t>	L3.3. Idling Time</a:t>
            </a:r>
          </a:p>
          <a:p>
            <a:endParaRPr lang="en-GB" sz="1000" dirty="0" smtClean="0"/>
          </a:p>
          <a:p>
            <a:r>
              <a:rPr lang="en-GB" dirty="0" smtClean="0"/>
              <a:t>L4. VEHICLE SPECIFICATIONS</a:t>
            </a:r>
          </a:p>
          <a:p>
            <a:r>
              <a:rPr lang="en-GB" dirty="0" smtClean="0"/>
              <a:t>	</a:t>
            </a:r>
            <a:r>
              <a:rPr lang="en-GB" sz="1600" dirty="0" smtClean="0"/>
              <a:t>L4.1. Engine characteristics – Friction reduction	</a:t>
            </a:r>
          </a:p>
          <a:p>
            <a:r>
              <a:rPr lang="en-GB" sz="1600" dirty="0" smtClean="0"/>
              <a:t>	L4.2. Improving Aerodynamics</a:t>
            </a:r>
          </a:p>
          <a:p>
            <a:r>
              <a:rPr lang="en-GB" sz="1600" dirty="0" smtClean="0"/>
              <a:t>	L4.3. Tyres – Low Rolling Resistance</a:t>
            </a:r>
          </a:p>
          <a:p>
            <a:r>
              <a:rPr lang="en-GB" sz="1600" dirty="0" smtClean="0"/>
              <a:t>	L4.4. Tyres - Pressure Monitoring System</a:t>
            </a:r>
          </a:p>
          <a:p>
            <a:endParaRPr lang="en-GB" sz="1000" dirty="0" smtClean="0"/>
          </a:p>
          <a:p>
            <a:r>
              <a:rPr lang="en-GB" dirty="0" smtClean="0"/>
              <a:t>L5. VEHICLE MAINTENANCE</a:t>
            </a:r>
          </a:p>
          <a:p>
            <a:endParaRPr lang="en-GB" sz="1000" dirty="0" smtClean="0"/>
          </a:p>
          <a:p>
            <a:r>
              <a:rPr lang="en-GB" dirty="0" smtClean="0"/>
              <a:t>L6. EMISSIONS EQUIVALENT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347869" y="1350127"/>
            <a:ext cx="913406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rgbClr val="00B050"/>
                </a:solidFill>
                <a:ea typeface="Verdana" pitchFamily="34" charset="0"/>
                <a:cs typeface="Times New Roman" pitchFamily="18" charset="0"/>
              </a:rPr>
              <a:t>Land transport: own fleet </a:t>
            </a:r>
            <a:r>
              <a:rPr lang="en-GB" dirty="0">
                <a:solidFill>
                  <a:srgbClr val="00B050"/>
                </a:solidFill>
                <a:ea typeface="Verdana" pitchFamily="34" charset="0"/>
                <a:cs typeface="Times New Roman" pitchFamily="18" charset="0"/>
              </a:rPr>
              <a:t>&amp; </a:t>
            </a:r>
            <a:r>
              <a:rPr lang="en-GB" dirty="0" smtClean="0">
                <a:solidFill>
                  <a:srgbClr val="00B050"/>
                </a:solidFill>
                <a:ea typeface="Verdana" pitchFamily="34" charset="0"/>
                <a:cs typeface="Times New Roman" pitchFamily="18" charset="0"/>
              </a:rPr>
              <a:t>sub-contractors: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b="1" u="sng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i="1" dirty="0" smtClean="0">
                <a:ea typeface="Verdana" pitchFamily="34" charset="0"/>
                <a:cs typeface="Times New Roman" pitchFamily="18" charset="0"/>
              </a:rPr>
              <a:t>Information requested for: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i="1" u="sng" dirty="0" smtClean="0">
                <a:ea typeface="Verdana" pitchFamily="34" charset="0"/>
                <a:cs typeface="Times New Roman" pitchFamily="18" charset="0"/>
              </a:rPr>
              <a:t>own fleet</a:t>
            </a:r>
            <a:r>
              <a:rPr lang="en-GB" sz="1600" i="1" dirty="0" smtClean="0">
                <a:ea typeface="Verdana" pitchFamily="34" charset="0"/>
                <a:cs typeface="Times New Roman" pitchFamily="18" charset="0"/>
              </a:rPr>
              <a:t> used for IKEA 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i="1" u="sng" dirty="0" smtClean="0">
                <a:ea typeface="Verdana" pitchFamily="34" charset="0"/>
                <a:cs typeface="Times New Roman" pitchFamily="18" charset="0"/>
              </a:rPr>
              <a:t>Fleet used for IKEA by the 5 subcontractors with the largest share of </a:t>
            </a:r>
            <a:r>
              <a:rPr lang="en-GB" sz="1600" i="1" u="sng" dirty="0">
                <a:ea typeface="Verdana" pitchFamily="34" charset="0"/>
                <a:cs typeface="Times New Roman" pitchFamily="18" charset="0"/>
              </a:rPr>
              <a:t>IKEA </a:t>
            </a:r>
            <a:r>
              <a:rPr lang="en-GB" sz="1600" i="1" u="sng" dirty="0" smtClean="0">
                <a:ea typeface="Verdana" pitchFamily="34" charset="0"/>
                <a:cs typeface="Times New Roman" pitchFamily="18" charset="0"/>
              </a:rPr>
              <a:t>business</a:t>
            </a:r>
            <a:endParaRPr lang="en-GB" sz="1600" i="1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dirty="0" smtClean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cs typeface="Arial" pitchFamily="34" charset="0"/>
            </a:endParaRP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>
                <a:ea typeface="Verdana" pitchFamily="34" charset="0"/>
                <a:cs typeface="Times New Roman" pitchFamily="18" charset="0"/>
              </a:rPr>
              <a:t>Name </a:t>
            </a:r>
            <a:r>
              <a:rPr lang="en-GB" dirty="0" smtClean="0">
                <a:ea typeface="Verdana" pitchFamily="34" charset="0"/>
                <a:cs typeface="Times New Roman" pitchFamily="18" charset="0"/>
              </a:rPr>
              <a:t>(own or subcontractor name)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Share </a:t>
            </a:r>
            <a:r>
              <a:rPr lang="en-GB" dirty="0">
                <a:ea typeface="Verdana" pitchFamily="34" charset="0"/>
                <a:cs typeface="Times New Roman" pitchFamily="18" charset="0"/>
              </a:rPr>
              <a:t>of IKEA volume (%)  </a:t>
            </a:r>
            <a:endParaRPr lang="en-GB" dirty="0">
              <a:cs typeface="Arial" pitchFamily="34" charset="0"/>
            </a:endParaRP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>
                <a:ea typeface="Verdana" pitchFamily="34" charset="0"/>
                <a:cs typeface="Times New Roman" pitchFamily="18" charset="0"/>
              </a:rPr>
              <a:t>Number of trucks involved in IKEA business</a:t>
            </a:r>
            <a:endParaRPr lang="en-GB" dirty="0">
              <a:cs typeface="Arial" pitchFamily="34" charset="0"/>
            </a:endParaRP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>
                <a:ea typeface="Verdana" pitchFamily="34" charset="0"/>
                <a:cs typeface="Times New Roman" pitchFamily="18" charset="0"/>
              </a:rPr>
              <a:t>Number of drivers involved in IKEA </a:t>
            </a:r>
            <a:r>
              <a:rPr lang="en-GB" dirty="0" smtClean="0">
                <a:ea typeface="Verdana" pitchFamily="34" charset="0"/>
                <a:cs typeface="Times New Roman" pitchFamily="18" charset="0"/>
              </a:rPr>
              <a:t>business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ea typeface="Verdana" pitchFamily="34" charset="0"/>
                <a:cs typeface="Times New Roman" pitchFamily="18" charset="0"/>
              </a:rPr>
              <a:t>Fuel </a:t>
            </a:r>
            <a:r>
              <a:rPr lang="en-GB" dirty="0">
                <a:ea typeface="Verdana" pitchFamily="34" charset="0"/>
                <a:cs typeface="Times New Roman" pitchFamily="18" charset="0"/>
              </a:rPr>
              <a:t>efficiency of the transport involved in IKEA business (</a:t>
            </a:r>
            <a:r>
              <a:rPr lang="en-GB" dirty="0" err="1">
                <a:ea typeface="Verdana" pitchFamily="34" charset="0"/>
                <a:cs typeface="Times New Roman" pitchFamily="18" charset="0"/>
              </a:rPr>
              <a:t>liter</a:t>
            </a:r>
            <a:r>
              <a:rPr lang="en-GB" dirty="0">
                <a:ea typeface="Verdana" pitchFamily="34" charset="0"/>
                <a:cs typeface="Times New Roman" pitchFamily="18" charset="0"/>
              </a:rPr>
              <a:t>/km or miles/gallon) </a:t>
            </a:r>
            <a:endParaRPr lang="en-GB" dirty="0"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47869" y="5821100"/>
            <a:ext cx="46990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>
                <a:ea typeface="Verdana" pitchFamily="34" charset="0"/>
                <a:cs typeface="Times New Roman" pitchFamily="18" charset="0"/>
              </a:rPr>
              <a:t>Evidences</a:t>
            </a:r>
            <a:endParaRPr lang="en-GB" sz="1400" i="1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List of Vehicles (owned and subcontracted) used for IKEA </a:t>
            </a:r>
            <a:r>
              <a:rPr lang="en-GB" sz="1400" i="1" dirty="0"/>
              <a:t>Land </a:t>
            </a:r>
            <a:r>
              <a:rPr lang="en-GB" sz="1400" i="1" dirty="0" smtClean="0"/>
              <a:t>transport</a:t>
            </a:r>
            <a:endParaRPr lang="en-GB" sz="1400" i="1" dirty="0">
              <a:cs typeface="Arial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539948" y="5084060"/>
            <a:ext cx="3204858" cy="1569660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>
                <a:solidFill>
                  <a:srgbClr val="00B050"/>
                </a:solidFill>
              </a:rPr>
              <a:t>No </a:t>
            </a:r>
            <a:r>
              <a:rPr lang="it-IT" sz="2800" b="1" i="1" dirty="0" err="1">
                <a:solidFill>
                  <a:srgbClr val="00B050"/>
                </a:solidFill>
              </a:rPr>
              <a:t>points</a:t>
            </a:r>
            <a:r>
              <a:rPr lang="it-IT" sz="2800" b="1" i="1" dirty="0">
                <a:solidFill>
                  <a:srgbClr val="00B050"/>
                </a:solidFill>
              </a:rPr>
              <a:t>, </a:t>
            </a:r>
          </a:p>
          <a:p>
            <a:pPr algn="ctr"/>
            <a:r>
              <a:rPr lang="it-IT" sz="2800" b="1" i="1" dirty="0" err="1">
                <a:solidFill>
                  <a:srgbClr val="00B050"/>
                </a:solidFill>
              </a:rPr>
              <a:t>only</a:t>
            </a:r>
            <a:r>
              <a:rPr lang="it-IT" sz="2800" b="1" i="1" dirty="0">
                <a:solidFill>
                  <a:srgbClr val="00B050"/>
                </a:solidFill>
              </a:rPr>
              <a:t> </a:t>
            </a:r>
            <a:r>
              <a:rPr lang="it-IT" sz="2800" b="1" i="1" dirty="0" smtClean="0">
                <a:solidFill>
                  <a:srgbClr val="00B050"/>
                </a:solidFill>
              </a:rPr>
              <a:t>info </a:t>
            </a:r>
          </a:p>
          <a:p>
            <a:pPr algn="ctr"/>
            <a:r>
              <a:rPr lang="it-IT" sz="2000" i="1" dirty="0" err="1" smtClean="0">
                <a:solidFill>
                  <a:srgbClr val="00B050"/>
                </a:solidFill>
              </a:rPr>
              <a:t>essential</a:t>
            </a:r>
            <a:r>
              <a:rPr lang="it-IT" sz="2000" i="1" dirty="0" smtClean="0">
                <a:solidFill>
                  <a:srgbClr val="00B050"/>
                </a:solidFill>
              </a:rPr>
              <a:t> for the set-up of the </a:t>
            </a:r>
            <a:r>
              <a:rPr lang="it-IT" sz="2000" i="1" dirty="0" err="1" smtClean="0">
                <a:solidFill>
                  <a:srgbClr val="00B050"/>
                </a:solidFill>
              </a:rPr>
              <a:t>whole</a:t>
            </a:r>
            <a:r>
              <a:rPr lang="it-IT" sz="2000" i="1" dirty="0" smtClean="0">
                <a:solidFill>
                  <a:srgbClr val="00B050"/>
                </a:solidFill>
              </a:rPr>
              <a:t> L </a:t>
            </a:r>
            <a:r>
              <a:rPr lang="it-IT" sz="2000" i="1" dirty="0" err="1" smtClean="0">
                <a:solidFill>
                  <a:srgbClr val="00B050"/>
                </a:solidFill>
              </a:rPr>
              <a:t>section</a:t>
            </a:r>
            <a:endParaRPr lang="en-GB" sz="2000" i="1" dirty="0">
              <a:solidFill>
                <a:srgbClr val="00B05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915700" y="632404"/>
            <a:ext cx="1990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i="1" dirty="0" smtClean="0">
                <a:solidFill>
                  <a:srgbClr val="00B050"/>
                </a:solidFill>
              </a:rPr>
              <a:t>LAND FLEET</a:t>
            </a:r>
            <a:endParaRPr lang="en-GB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2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L1. FUEL AND PERFORMANCE MANAGEMENT SYSTEMS</a:t>
            </a:r>
          </a:p>
        </p:txBody>
      </p:sp>
      <p:sp>
        <p:nvSpPr>
          <p:cNvPr id="6" name="Rettangolo 5"/>
          <p:cNvSpPr/>
          <p:nvPr/>
        </p:nvSpPr>
        <p:spPr>
          <a:xfrm>
            <a:off x="6291618" y="5315518"/>
            <a:ext cx="3286652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80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92106" y="5900472"/>
            <a:ext cx="48449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Technical specification of the Alternative Fuels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Records of fuel consumption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Information on % of Alternative Fuel in Fossil fuel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537094" y="2319390"/>
            <a:ext cx="3041176" cy="1600438"/>
          </a:xfrm>
          <a:prstGeom prst="rect">
            <a:avLst/>
          </a:prstGeom>
          <a:noFill/>
          <a:ln w="9525">
            <a:solidFill>
              <a:schemeClr val="accent1"/>
            </a:solidFill>
            <a:prstDash val="sys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Examples of</a:t>
            </a:r>
            <a:r>
              <a:rPr kumimoji="0" lang="en-GB" sz="1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Times New Roman" pitchFamily="18" charset="0"/>
              </a:rPr>
              <a:t> alternative fuels: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1400" i="1" dirty="0"/>
              <a:t> </a:t>
            </a:r>
            <a:r>
              <a:rPr lang="en-GB" sz="1400" i="1" dirty="0" smtClean="0"/>
              <a:t>FAME/</a:t>
            </a:r>
            <a:r>
              <a:rPr lang="en-GB" sz="1400" i="1" dirty="0" smtClean="0"/>
              <a:t>Biodiesel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sv-SE" sz="1400" i="1" dirty="0" smtClean="0"/>
              <a:t> LPG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sv-SE" sz="1400" i="1" dirty="0" smtClean="0"/>
              <a:t> HVO</a:t>
            </a:r>
            <a:endParaRPr lang="en-GB" sz="1400" i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1400" i="1" dirty="0" smtClean="0"/>
              <a:t> Electric</a:t>
            </a:r>
            <a:endParaRPr lang="en-GB" sz="1400" i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1400" i="1" dirty="0" smtClean="0"/>
              <a:t> </a:t>
            </a:r>
            <a:r>
              <a:rPr lang="en-GB" sz="1400" i="1" dirty="0" smtClean="0"/>
              <a:t>LNG/CNG Ethanol</a:t>
            </a:r>
            <a:endParaRPr lang="en-GB" sz="1400" i="1" dirty="0" smtClean="0"/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1400" i="1" dirty="0" smtClean="0"/>
              <a:t> Synthetic </a:t>
            </a:r>
            <a:r>
              <a:rPr lang="en-GB" sz="1400" i="1" dirty="0" smtClean="0"/>
              <a:t>diesel</a:t>
            </a:r>
            <a:endParaRPr kumimoji="0" lang="en-GB" sz="36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35230" y="460430"/>
            <a:ext cx="6201864" cy="526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i="1" dirty="0" smtClean="0">
                <a:solidFill>
                  <a:srgbClr val="00B050"/>
                </a:solidFill>
              </a:rPr>
              <a:t>L </a:t>
            </a:r>
            <a:r>
              <a:rPr kumimoji="0" lang="en-GB" i="1" u="none" strike="noStrike" cap="none" normalizeH="0" baseline="0" dirty="0" smtClean="0" bmk="">
                <a:ln>
                  <a:noFill/>
                </a:ln>
                <a:solidFill>
                  <a:srgbClr val="00B050"/>
                </a:solidFill>
                <a:effectLst/>
                <a:ea typeface="Times New Roman" pitchFamily="18" charset="0"/>
                <a:cs typeface="Arial" pitchFamily="34" charset="0"/>
              </a:rPr>
              <a:t>1.1. Fuel type</a:t>
            </a:r>
          </a:p>
          <a:p>
            <a:endParaRPr lang="en-GB" sz="600" u="sng" dirty="0" smtClean="0"/>
          </a:p>
          <a:p>
            <a:r>
              <a:rPr lang="en-GB" sz="1600" u="sng" dirty="0" smtClean="0"/>
              <a:t>Questions:</a:t>
            </a:r>
            <a:endParaRPr lang="en-GB" sz="1600" dirty="0" smtClean="0"/>
          </a:p>
          <a:p>
            <a:endParaRPr lang="it-IT" sz="600" dirty="0" smtClean="0"/>
          </a:p>
          <a:p>
            <a:pPr marL="342900" indent="-342900" fontAlgn="t">
              <a:buAutoNum type="arabicPeriod"/>
            </a:pPr>
            <a:r>
              <a:rPr lang="en-GB" sz="1600" dirty="0"/>
              <a:t>Total Number of IKEA Shipments</a:t>
            </a:r>
          </a:p>
          <a:p>
            <a:pPr fontAlgn="t"/>
            <a:endParaRPr lang="it-IT" sz="300" dirty="0"/>
          </a:p>
          <a:p>
            <a:pPr fontAlgn="t"/>
            <a:r>
              <a:rPr lang="en-GB" sz="1600" u="sng" dirty="0"/>
              <a:t>Fuel A</a:t>
            </a:r>
            <a:endParaRPr lang="en-GB" sz="1600" b="1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t"/>
            <a:r>
              <a:rPr lang="en-GB" sz="1600" dirty="0" smtClean="0"/>
              <a:t>2A.	Type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>
                <a:solidFill>
                  <a:srgbClr val="000000"/>
                </a:solidFill>
              </a:rPr>
              <a:t>3A. 	</a:t>
            </a:r>
            <a:r>
              <a:rPr lang="en-GB" sz="1600" dirty="0"/>
              <a:t>% of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/>
              <a:t>4A. 	# of Shipments with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endParaRPr lang="en-GB" sz="300" dirty="0"/>
          </a:p>
          <a:p>
            <a:pPr fontAlgn="t"/>
            <a:r>
              <a:rPr lang="en-GB" sz="1600" u="sng" dirty="0"/>
              <a:t>Fuel B</a:t>
            </a:r>
            <a:endParaRPr lang="en-GB" sz="1600" b="1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t"/>
            <a:r>
              <a:rPr lang="en-GB" sz="1600" dirty="0"/>
              <a:t>2B. 	Type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>
                <a:solidFill>
                  <a:srgbClr val="000000"/>
                </a:solidFill>
              </a:rPr>
              <a:t>3B. 	</a:t>
            </a:r>
            <a:r>
              <a:rPr lang="en-GB" sz="1600" dirty="0"/>
              <a:t>% of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/>
              <a:t>4B. 	# of Shipments with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endParaRPr lang="it-IT" sz="3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t"/>
            <a:r>
              <a:rPr lang="en-GB" sz="1600" u="sng" dirty="0"/>
              <a:t>Fuel C</a:t>
            </a:r>
            <a:endParaRPr lang="en-GB" sz="1600" b="1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t"/>
            <a:r>
              <a:rPr lang="en-GB" sz="1600" dirty="0"/>
              <a:t>2C. 	Type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>
                <a:solidFill>
                  <a:srgbClr val="000000"/>
                </a:solidFill>
              </a:rPr>
              <a:t>3C. 	</a:t>
            </a:r>
            <a:r>
              <a:rPr lang="en-GB" sz="1600" dirty="0"/>
              <a:t>% of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r>
              <a:rPr lang="en-GB" sz="1600" dirty="0"/>
              <a:t>4C. 	# of Shipments with Alternative Fuel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t"/>
            <a:endParaRPr lang="it-IT" sz="7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t"/>
            <a:r>
              <a:rPr lang="it-IT" sz="1600" dirty="0">
                <a:solidFill>
                  <a:srgbClr val="000000"/>
                </a:solidFill>
              </a:rPr>
              <a:t>5</a:t>
            </a:r>
            <a:r>
              <a:rPr lang="it-IT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GB" sz="1600" dirty="0"/>
              <a:t> Total % of Alternative Fuel (automatic </a:t>
            </a:r>
            <a:r>
              <a:rPr lang="en-GB" sz="1600" dirty="0" smtClean="0"/>
              <a:t>calculation)</a:t>
            </a:r>
          </a:p>
          <a:p>
            <a:r>
              <a:rPr lang="it-IT" sz="1600" b="1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GB" sz="1600" dirty="0" smtClean="0"/>
              <a:t>1%-10% 	[10</a:t>
            </a:r>
            <a:r>
              <a:rPr lang="en-GB" sz="1600" dirty="0"/>
              <a:t>]</a:t>
            </a:r>
          </a:p>
          <a:p>
            <a:r>
              <a:rPr lang="en-GB" sz="1600" dirty="0"/>
              <a:t>	</a:t>
            </a:r>
            <a:r>
              <a:rPr lang="en-GB" sz="1600" dirty="0" smtClean="0"/>
              <a:t>11%-50% 	[</a:t>
            </a:r>
            <a:r>
              <a:rPr lang="en-GB" sz="1600" dirty="0"/>
              <a:t>40</a:t>
            </a:r>
            <a:r>
              <a:rPr lang="en-GB" sz="1600" dirty="0" smtClean="0"/>
              <a:t>]</a:t>
            </a:r>
          </a:p>
          <a:p>
            <a:r>
              <a:rPr lang="it-IT" sz="1600" dirty="0" smtClean="0"/>
              <a:t>	51%-100% 	[80]</a:t>
            </a:r>
            <a:endParaRPr lang="en-GB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L1. FUEL AND PERFORMANCE MANAGEMENT SYSTEMS</a:t>
            </a:r>
          </a:p>
        </p:txBody>
      </p:sp>
      <p:sp>
        <p:nvSpPr>
          <p:cNvPr id="6" name="Rettangolo 5"/>
          <p:cNvSpPr/>
          <p:nvPr/>
        </p:nvSpPr>
        <p:spPr>
          <a:xfrm>
            <a:off x="6615677" y="5254388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35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87626" y="1259946"/>
            <a:ext cx="9289146" cy="237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L1.2. Fuel Consumption Monitoring 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1600" u="sng" dirty="0" smtClean="0"/>
          </a:p>
          <a:p>
            <a:r>
              <a:rPr lang="en-GB" sz="1600" u="sng" dirty="0" smtClean="0"/>
              <a:t>Questions:</a:t>
            </a:r>
          </a:p>
          <a:p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Fuel consumption monitoring on individual driver level; select follow-up method: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 Manual follow up [15]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 System supported follow up [25]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 Manual follow up + Bonus program [25]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 System supported follow up + Bonus program [35]</a:t>
            </a:r>
            <a:endParaRPr lang="en-GB" sz="1600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64781" y="5515851"/>
            <a:ext cx="53717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Example of data monitored or Print Screen from system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Bonus system c</a:t>
            </a: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ompany`s policy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Proof of bonus/rewards given to drivers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49087" y="4123202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DRIVERS NEED TO BE ENCLOSED IN THE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FUEL CONSUMPTION MONITORING SYSTEM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-100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513136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L2. INFORMATION TECHNOLOGY SYSTEMS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52490" y="716131"/>
            <a:ext cx="8980228" cy="3590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L2.1. Planning tools (vehicle routeing and scheduling) 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1100" u="sng" dirty="0" smtClean="0"/>
          </a:p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en-GB" sz="800" dirty="0" smtClean="0"/>
          </a:p>
          <a:p>
            <a:pPr lvl="0"/>
            <a:r>
              <a:rPr lang="en-GB" sz="1600" dirty="0" smtClean="0"/>
              <a:t>1. Do you have an IT system, a planning tool, which you use to optimize your routes, loads, deliveries, etc?</a:t>
            </a:r>
          </a:p>
          <a:p>
            <a:pPr lvl="0"/>
            <a:r>
              <a:rPr lang="en-GB" sz="1600" dirty="0" smtClean="0"/>
              <a:t>	Yes [20] / No[0]</a:t>
            </a:r>
          </a:p>
          <a:p>
            <a:pPr lvl="0"/>
            <a:endParaRPr lang="en-GB" sz="1000" dirty="0" smtClean="0"/>
          </a:p>
          <a:p>
            <a:pPr lvl="0"/>
            <a:r>
              <a:rPr lang="en-GB" sz="1600" dirty="0" smtClean="0"/>
              <a:t>2. If YES, can the driver receive real time information from the system (</a:t>
            </a:r>
            <a:r>
              <a:rPr lang="en-GB" sz="1600" dirty="0" err="1" smtClean="0"/>
              <a:t>e.g</a:t>
            </a:r>
            <a:r>
              <a:rPr lang="en-GB" sz="1600" dirty="0" smtClean="0"/>
              <a:t> traffic conditions, other road data)?</a:t>
            </a:r>
          </a:p>
          <a:p>
            <a:pPr lvl="0"/>
            <a:r>
              <a:rPr lang="en-GB" sz="1600" dirty="0" smtClean="0"/>
              <a:t>	Yes [20] / No[0]</a:t>
            </a:r>
          </a:p>
          <a:p>
            <a:pPr lvl="0"/>
            <a:endParaRPr lang="en-GB" sz="1000" dirty="0" smtClean="0"/>
          </a:p>
          <a:p>
            <a:pPr lvl="0"/>
            <a:r>
              <a:rPr lang="en-GB" sz="1600" dirty="0" smtClean="0"/>
              <a:t>3. Do you have regular follow-ups on the savings that the planning tool you use bring to your company?</a:t>
            </a:r>
          </a:p>
          <a:p>
            <a:pPr lvl="0"/>
            <a:r>
              <a:rPr lang="en-GB" sz="1600" dirty="0" smtClean="0"/>
              <a:t>	Yes [20] / No[0]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585416" y="535646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60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4721" y="5682324"/>
            <a:ext cx="608689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sz="1400" i="1" dirty="0" smtClean="0"/>
              <a:t>Evidence that the carrier has a planning tool and details on how this planning tool works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510828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BE ENCLOSED IN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THE PLANNING TOOLS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L2. INFORMATION TECHNOLOGY SYSTEMS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423081" y="1626771"/>
            <a:ext cx="8980228" cy="311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L2.2. Vehicle </a:t>
            </a:r>
            <a:r>
              <a:rPr lang="en-GB" i="1" dirty="0" err="1" smtClean="0">
                <a:solidFill>
                  <a:srgbClr val="00B050"/>
                </a:solidFill>
              </a:rPr>
              <a:t>telematics</a:t>
            </a:r>
            <a:r>
              <a:rPr lang="en-GB" i="1" dirty="0" smtClean="0">
                <a:solidFill>
                  <a:srgbClr val="00B050"/>
                </a:solidFill>
              </a:rPr>
              <a:t> (vehicle &amp; driver information systems)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1600" u="sng" dirty="0" smtClean="0"/>
          </a:p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it-IT" sz="800" dirty="0" smtClean="0"/>
          </a:p>
          <a:p>
            <a:pPr lvl="0"/>
            <a:endParaRPr lang="en-GB" sz="8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have a </a:t>
            </a:r>
            <a:r>
              <a:rPr lang="en-GB" sz="1600" dirty="0" err="1" smtClean="0"/>
              <a:t>telematics</a:t>
            </a:r>
            <a:r>
              <a:rPr lang="en-GB" sz="1600" dirty="0" smtClean="0"/>
              <a:t> system implemented in your operations?</a:t>
            </a:r>
          </a:p>
          <a:p>
            <a:pPr marL="342900" indent="-342900"/>
            <a:endParaRPr lang="en-GB" sz="1600" dirty="0" smtClean="0"/>
          </a:p>
          <a:p>
            <a:r>
              <a:rPr lang="en-GB" sz="1600" dirty="0" smtClean="0"/>
              <a:t>2. If yes, what percentage of the fleet is covered by the </a:t>
            </a:r>
            <a:r>
              <a:rPr lang="en-GB" sz="1600" dirty="0" err="1" smtClean="0"/>
              <a:t>telematics</a:t>
            </a:r>
            <a:r>
              <a:rPr lang="en-GB" sz="1600" dirty="0" smtClean="0"/>
              <a:t> system?</a:t>
            </a:r>
          </a:p>
          <a:p>
            <a:r>
              <a:rPr lang="en-GB" sz="1600" dirty="0" smtClean="0"/>
              <a:t>	up to 50% 	[20]</a:t>
            </a:r>
          </a:p>
          <a:p>
            <a:r>
              <a:rPr lang="en-GB" sz="1600" dirty="0" smtClean="0"/>
              <a:t>	&gt;50% 		[60]</a:t>
            </a:r>
          </a:p>
          <a:p>
            <a:endParaRPr lang="en-GB" sz="1600" dirty="0" smtClean="0"/>
          </a:p>
          <a:p>
            <a:r>
              <a:rPr lang="en-GB" sz="1600" dirty="0" smtClean="0"/>
              <a:t>3. If yes, does your </a:t>
            </a:r>
            <a:r>
              <a:rPr lang="en-GB" sz="1600" dirty="0" err="1" smtClean="0"/>
              <a:t>telematics</a:t>
            </a:r>
            <a:r>
              <a:rPr lang="en-GB" sz="1600" dirty="0" smtClean="0"/>
              <a:t> system give real-time information and feedback back to the driver? Yes [20] / No[0]</a:t>
            </a:r>
          </a:p>
        </p:txBody>
      </p:sp>
      <p:sp>
        <p:nvSpPr>
          <p:cNvPr id="6" name="Rettangolo 5"/>
          <p:cNvSpPr/>
          <p:nvPr/>
        </p:nvSpPr>
        <p:spPr>
          <a:xfrm>
            <a:off x="6585416" y="535646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80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04721" y="5574602"/>
            <a:ext cx="581394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lang="en-GB" sz="1400" i="1" dirty="0" smtClean="0"/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Description of the </a:t>
            </a:r>
            <a:r>
              <a:rPr lang="en-GB" sz="1400" i="1" dirty="0" err="1" smtClean="0"/>
              <a:t>telematics</a:t>
            </a:r>
            <a:r>
              <a:rPr lang="en-GB" sz="1400" i="1" dirty="0" smtClean="0"/>
              <a:t> system including the parameters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List </a:t>
            </a:r>
            <a:r>
              <a:rPr lang="en-GB" sz="1400" i="1" dirty="0" smtClean="0"/>
              <a:t>of all trucks that are used for IKEA transports that are covered by the telematics system.</a:t>
            </a:r>
            <a:endParaRPr lang="en-GB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L3. DRIVER BEHAVIOUR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00256" y="334064"/>
            <a:ext cx="9605743" cy="516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L3.1. Fuel Efficiency Driver Training </a:t>
            </a:r>
            <a:endParaRPr lang="en-GB" b="1" i="1" dirty="0" smtClean="0">
              <a:solidFill>
                <a:srgbClr val="00B05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GB" sz="1200" i="1" dirty="0" smtClean="0">
                <a:solidFill>
                  <a:srgbClr val="00B050"/>
                </a:solidFill>
              </a:rPr>
              <a:t>Practical and theoretical</a:t>
            </a:r>
          </a:p>
          <a:p>
            <a:pPr>
              <a:buFont typeface="Arial" pitchFamily="34" charset="0"/>
              <a:buChar char="•"/>
            </a:pPr>
            <a:r>
              <a:rPr lang="en-GB" sz="1200" i="1" dirty="0" smtClean="0">
                <a:solidFill>
                  <a:srgbClr val="00B050"/>
                </a:solidFill>
              </a:rPr>
              <a:t>Follow-up trainings at least once every 3 </a:t>
            </a:r>
            <a:r>
              <a:rPr lang="en-GB" sz="1200" i="1" dirty="0" smtClean="0">
                <a:solidFill>
                  <a:srgbClr val="00B050"/>
                </a:solidFill>
              </a:rPr>
              <a:t>years</a:t>
            </a:r>
            <a:r>
              <a:rPr lang="en-GB" sz="1200" i="1" dirty="0">
                <a:solidFill>
                  <a:srgbClr val="00B050"/>
                </a:solidFill>
              </a:rPr>
              <a:t>, </a:t>
            </a:r>
            <a:r>
              <a:rPr lang="en-GB" sz="1200" i="1" dirty="0">
                <a:solidFill>
                  <a:srgbClr val="00B050"/>
                </a:solidFill>
              </a:rPr>
              <a:t>not necessarily a complete repetition of the first theoretical and practical training</a:t>
            </a:r>
            <a:endParaRPr lang="en-GB" sz="1200" i="1" dirty="0">
              <a:solidFill>
                <a:srgbClr val="00B050"/>
              </a:solidFill>
            </a:endParaRPr>
          </a:p>
          <a:p>
            <a:endParaRPr lang="en-GB" sz="1600" u="sng" dirty="0" smtClean="0"/>
          </a:p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en-GB" sz="8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Total number of drivers involved in IKEA business</a:t>
            </a:r>
          </a:p>
          <a:p>
            <a:pPr marL="342900" indent="-342900"/>
            <a:endParaRPr lang="en-GB" sz="900" dirty="0" smtClean="0"/>
          </a:p>
          <a:p>
            <a:r>
              <a:rPr lang="en-GB" sz="1600" dirty="0" smtClean="0"/>
              <a:t>2. </a:t>
            </a:r>
            <a:r>
              <a:rPr lang="en-GB" sz="1600" dirty="0">
                <a:solidFill>
                  <a:srgbClr val="000000"/>
                </a:solidFill>
              </a:rPr>
              <a:t>Number of above drivers with both practical and theoretical fuel efficient driving </a:t>
            </a:r>
            <a:r>
              <a:rPr lang="en-GB" sz="1600" dirty="0" smtClean="0">
                <a:solidFill>
                  <a:srgbClr val="000000"/>
                </a:solidFill>
              </a:rPr>
              <a:t>training (automatic calculation of %)</a:t>
            </a:r>
            <a:endParaRPr lang="en-GB" sz="1600" dirty="0">
              <a:solidFill>
                <a:srgbClr val="000000"/>
              </a:solidFill>
            </a:endParaRPr>
          </a:p>
          <a:p>
            <a:r>
              <a:rPr lang="en-GB" sz="1600" dirty="0" smtClean="0"/>
              <a:t>	1-20%		[10]*</a:t>
            </a:r>
          </a:p>
          <a:p>
            <a:r>
              <a:rPr lang="en-GB" sz="1600" dirty="0" smtClean="0"/>
              <a:t>	21-40%		[20]*</a:t>
            </a:r>
          </a:p>
          <a:p>
            <a:r>
              <a:rPr lang="en-GB" sz="1600" dirty="0" smtClean="0"/>
              <a:t>	41-60%		[30]*</a:t>
            </a:r>
          </a:p>
          <a:p>
            <a:r>
              <a:rPr lang="en-GB" sz="1600" dirty="0" smtClean="0"/>
              <a:t>	61-80%		[40]*</a:t>
            </a:r>
          </a:p>
          <a:p>
            <a:r>
              <a:rPr lang="en-GB" sz="1600" dirty="0" smtClean="0"/>
              <a:t>	81-100% 	[50]*</a:t>
            </a:r>
            <a:endParaRPr lang="en-GB" sz="1000" dirty="0" smtClean="0"/>
          </a:p>
          <a:p>
            <a:r>
              <a:rPr lang="en-GB" sz="1000" dirty="0" smtClean="0"/>
              <a:t> </a:t>
            </a:r>
          </a:p>
          <a:p>
            <a:r>
              <a:rPr lang="en-GB" sz="1600" dirty="0" smtClean="0"/>
              <a:t>3. Who performs the training?	Is it a certified trainer?</a:t>
            </a:r>
          </a:p>
          <a:p>
            <a:endParaRPr lang="en-GB" sz="1000" dirty="0" smtClean="0"/>
          </a:p>
          <a:p>
            <a:r>
              <a:rPr lang="en-GB" sz="1600" dirty="0" smtClean="0"/>
              <a:t>4. How often is the training carried out?</a:t>
            </a:r>
          </a:p>
          <a:p>
            <a:r>
              <a:rPr lang="it-IT" sz="1600" dirty="0"/>
              <a:t>	</a:t>
            </a:r>
            <a:r>
              <a:rPr lang="it-IT" sz="1600" dirty="0" err="1" smtClean="0"/>
              <a:t>every</a:t>
            </a:r>
            <a:r>
              <a:rPr lang="it-IT" sz="1600" dirty="0" smtClean="0"/>
              <a:t> 1-3 </a:t>
            </a:r>
            <a:r>
              <a:rPr lang="it-IT" sz="1600" dirty="0" err="1" smtClean="0"/>
              <a:t>years</a:t>
            </a:r>
            <a:r>
              <a:rPr lang="it-IT" sz="1600" dirty="0" smtClean="0"/>
              <a:t> </a:t>
            </a:r>
            <a:r>
              <a:rPr lang="it-IT" sz="1200" dirty="0" smtClean="0"/>
              <a:t>(</a:t>
            </a:r>
            <a:r>
              <a:rPr lang="it-IT" sz="1600" dirty="0" smtClean="0"/>
              <a:t>*</a:t>
            </a:r>
            <a:r>
              <a:rPr lang="it-IT" sz="1200" dirty="0" err="1" smtClean="0"/>
              <a:t>points</a:t>
            </a:r>
            <a:r>
              <a:rPr lang="it-IT" sz="1200" dirty="0" smtClean="0"/>
              <a:t> </a:t>
            </a:r>
            <a:r>
              <a:rPr lang="it-IT" sz="1200" dirty="0" err="1" smtClean="0"/>
              <a:t>above</a:t>
            </a:r>
            <a:r>
              <a:rPr lang="it-IT" sz="1200" dirty="0" smtClean="0"/>
              <a:t> are </a:t>
            </a:r>
            <a:r>
              <a:rPr lang="it-IT" sz="1200" dirty="0" err="1" smtClean="0"/>
              <a:t>given</a:t>
            </a:r>
            <a:r>
              <a:rPr lang="it-IT" sz="1200" dirty="0" smtClean="0"/>
              <a:t> </a:t>
            </a:r>
            <a:r>
              <a:rPr lang="it-IT" sz="1200" dirty="0" err="1" smtClean="0"/>
              <a:t>only</a:t>
            </a:r>
            <a:r>
              <a:rPr lang="it-IT" sz="1200" dirty="0" smtClean="0"/>
              <a:t> </a:t>
            </a:r>
            <a:r>
              <a:rPr lang="it-IT" sz="1200" dirty="0" err="1"/>
              <a:t>if</a:t>
            </a:r>
            <a:r>
              <a:rPr lang="it-IT" sz="1200" dirty="0"/>
              <a:t> </a:t>
            </a:r>
            <a:r>
              <a:rPr lang="it-IT" sz="1200" dirty="0" err="1"/>
              <a:t>this</a:t>
            </a:r>
            <a:r>
              <a:rPr lang="it-IT" sz="1200" dirty="0"/>
              <a:t> </a:t>
            </a:r>
            <a:r>
              <a:rPr lang="it-IT" sz="1200" dirty="0" err="1"/>
              <a:t>answer</a:t>
            </a:r>
            <a:r>
              <a:rPr lang="it-IT" sz="1200" dirty="0"/>
              <a:t> </a:t>
            </a:r>
            <a:r>
              <a:rPr lang="it-IT" sz="1200" dirty="0" err="1"/>
              <a:t>is</a:t>
            </a:r>
            <a:r>
              <a:rPr lang="it-IT" sz="1200" dirty="0"/>
              <a:t> </a:t>
            </a:r>
            <a:r>
              <a:rPr lang="it-IT" sz="1200" dirty="0" err="1"/>
              <a:t>selected</a:t>
            </a:r>
            <a:r>
              <a:rPr lang="it-IT" sz="1200" dirty="0"/>
              <a:t>)</a:t>
            </a:r>
            <a:endParaRPr lang="it-IT" sz="1200" dirty="0" smtClean="0"/>
          </a:p>
          <a:p>
            <a:r>
              <a:rPr lang="it-IT" sz="1600" dirty="0"/>
              <a:t>	</a:t>
            </a:r>
            <a:r>
              <a:rPr lang="it-IT" sz="1600" dirty="0" err="1" smtClean="0"/>
              <a:t>every</a:t>
            </a:r>
            <a:r>
              <a:rPr lang="it-IT" sz="1600" dirty="0" smtClean="0"/>
              <a:t> 4+ </a:t>
            </a:r>
            <a:r>
              <a:rPr lang="it-IT" sz="1600" dirty="0" err="1" smtClean="0"/>
              <a:t>years</a:t>
            </a:r>
            <a:r>
              <a:rPr lang="it-IT" sz="1600" dirty="0" smtClean="0"/>
              <a:t> </a:t>
            </a:r>
            <a:r>
              <a:rPr lang="it-IT" sz="1200" dirty="0" smtClean="0"/>
              <a:t>(</a:t>
            </a:r>
            <a:r>
              <a:rPr lang="it-IT" sz="1600" dirty="0" smtClean="0"/>
              <a:t>*</a:t>
            </a:r>
            <a:r>
              <a:rPr lang="it-IT" sz="1200" dirty="0" smtClean="0"/>
              <a:t>none of the </a:t>
            </a:r>
            <a:r>
              <a:rPr lang="it-IT" sz="1200" dirty="0" err="1" smtClean="0"/>
              <a:t>points</a:t>
            </a:r>
            <a:r>
              <a:rPr lang="it-IT" sz="1200" dirty="0" smtClean="0"/>
              <a:t> </a:t>
            </a:r>
            <a:r>
              <a:rPr lang="it-IT" sz="1200" dirty="0" err="1" smtClean="0"/>
              <a:t>above</a:t>
            </a:r>
            <a:r>
              <a:rPr lang="it-IT" sz="1200" dirty="0" smtClean="0"/>
              <a:t> are </a:t>
            </a:r>
            <a:r>
              <a:rPr lang="it-IT" sz="1200" dirty="0" err="1" smtClean="0"/>
              <a:t>given</a:t>
            </a:r>
            <a:r>
              <a:rPr lang="it-IT" sz="1200" dirty="0" smtClean="0"/>
              <a:t> </a:t>
            </a:r>
            <a:r>
              <a:rPr lang="it-IT" sz="1200" dirty="0" err="1" smtClean="0"/>
              <a:t>if</a:t>
            </a:r>
            <a:r>
              <a:rPr lang="it-IT" sz="1200" dirty="0" smtClean="0"/>
              <a:t> </a:t>
            </a:r>
            <a:r>
              <a:rPr lang="it-IT" sz="1200" dirty="0" err="1" smtClean="0"/>
              <a:t>this</a:t>
            </a:r>
            <a:r>
              <a:rPr lang="it-IT" sz="1200" dirty="0" smtClean="0"/>
              <a:t> </a:t>
            </a:r>
            <a:r>
              <a:rPr lang="it-IT" sz="1200" dirty="0" err="1" smtClean="0"/>
              <a:t>answer</a:t>
            </a:r>
            <a:r>
              <a:rPr lang="it-IT" sz="1200" dirty="0" smtClean="0"/>
              <a:t> </a:t>
            </a:r>
            <a:r>
              <a:rPr lang="it-IT" sz="1200" dirty="0" err="1" smtClean="0"/>
              <a:t>is</a:t>
            </a:r>
            <a:r>
              <a:rPr lang="it-IT" sz="1200" dirty="0" smtClean="0"/>
              <a:t> </a:t>
            </a:r>
            <a:r>
              <a:rPr lang="it-IT" sz="1200" dirty="0" err="1" smtClean="0"/>
              <a:t>selected</a:t>
            </a:r>
            <a:r>
              <a:rPr lang="it-IT" sz="1200" dirty="0" smtClean="0"/>
              <a:t>)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468341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50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00257" y="5683786"/>
            <a:ext cx="581394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 Fuel </a:t>
            </a:r>
            <a:r>
              <a:rPr lang="en-GB" sz="1400" i="1" dirty="0" smtClean="0"/>
              <a:t>efficient driving training records for each driver.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 Contents of the trainings – topics, description.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 Certificate of all trainers – both internal and external.</a:t>
            </a:r>
            <a:endParaRPr lang="en-GB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L3. DRIVER BEHAVIOUR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87627" y="1052977"/>
            <a:ext cx="9299830" cy="2959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L3.2. Speed Restrictions</a:t>
            </a:r>
          </a:p>
          <a:p>
            <a:endParaRPr lang="en-GB" sz="1400" u="sng" dirty="0" smtClean="0"/>
          </a:p>
          <a:p>
            <a:r>
              <a:rPr lang="en-GB" sz="1600" u="sng" dirty="0" smtClean="0"/>
              <a:t>Questions</a:t>
            </a:r>
            <a:endParaRPr lang="en-GB" sz="1600" dirty="0" smtClean="0"/>
          </a:p>
          <a:p>
            <a:pPr lvl="0"/>
            <a:endParaRPr lang="en-GB" sz="800" dirty="0" smtClean="0"/>
          </a:p>
          <a:p>
            <a:r>
              <a:rPr lang="en-GB" sz="1600" dirty="0" smtClean="0"/>
              <a:t>1. How do you manage the speed restrictions? Choose level of follow up: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Communicated policy	[10]</a:t>
            </a:r>
          </a:p>
          <a:p>
            <a:pPr marL="893763" indent="-893763"/>
            <a:r>
              <a:rPr lang="en-GB" sz="1600" dirty="0" smtClean="0"/>
              <a:t>		How is the policy communicated and </a:t>
            </a:r>
            <a:r>
              <a:rPr lang="en-GB" sz="1600" dirty="0"/>
              <a:t>implemented? How does the driver </a:t>
            </a:r>
            <a:r>
              <a:rPr lang="en-GB" sz="1600" dirty="0" smtClean="0"/>
              <a:t>receive </a:t>
            </a:r>
            <a:r>
              <a:rPr lang="en-GB" sz="1600" dirty="0"/>
              <a:t>the communication? How often? </a:t>
            </a:r>
            <a:endParaRPr lang="en-GB" sz="1600" i="1" dirty="0">
              <a:solidFill>
                <a:srgbClr val="00B05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System supported follow up	[20]</a:t>
            </a:r>
          </a:p>
          <a:p>
            <a:r>
              <a:rPr lang="en-GB" sz="1600" dirty="0" smtClean="0"/>
              <a:t>		What system is used?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System supported follow up with real time update [30]</a:t>
            </a:r>
          </a:p>
          <a:p>
            <a:pPr marL="893763" indent="-893763">
              <a:tabLst>
                <a:tab pos="893763" algn="l"/>
              </a:tabLst>
            </a:pPr>
            <a:r>
              <a:rPr lang="en-GB" sz="1600" dirty="0" smtClean="0"/>
              <a:t>		What system is used?</a:t>
            </a:r>
            <a:r>
              <a:rPr lang="en-GB" sz="1600" b="1" dirty="0"/>
              <a:t> </a:t>
            </a:r>
            <a:r>
              <a:rPr lang="en-GB" sz="1600" dirty="0" smtClean="0"/>
              <a:t>Describe </a:t>
            </a:r>
            <a:r>
              <a:rPr lang="en-GB" sz="1600" dirty="0"/>
              <a:t>how the driver receives the real time </a:t>
            </a:r>
            <a:r>
              <a:rPr lang="en-GB" sz="1600" dirty="0" smtClean="0"/>
              <a:t>update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30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4" y="5574602"/>
            <a:ext cx="498142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lang="en-GB" sz="1400" i="1" dirty="0" smtClean="0"/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Speed Restriction Policy.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Technical specification of the speed limiter(s) used.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a follow-up report.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510828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BE ENCLOSED IN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THE SPEED RESTRICTIONS MANAGEMENT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L3. DRIVER BEHAVIOUR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282890" y="1398760"/>
            <a:ext cx="7151426" cy="237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L3.3. Idling Time 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Questions</a:t>
            </a:r>
            <a:endParaRPr lang="en-GB" sz="800" dirty="0" smtClean="0"/>
          </a:p>
          <a:p>
            <a:endParaRPr lang="en-GB" sz="800" dirty="0" smtClean="0"/>
          </a:p>
          <a:p>
            <a:r>
              <a:rPr lang="en-GB" sz="1600" dirty="0" smtClean="0"/>
              <a:t>1. Idling time management; which type of management is used?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Communicated policy [10]</a:t>
            </a:r>
          </a:p>
          <a:p>
            <a:r>
              <a:rPr lang="it-IT" sz="1600" dirty="0"/>
              <a:t>	</a:t>
            </a:r>
            <a:r>
              <a:rPr lang="it-IT" sz="1600" dirty="0" smtClean="0"/>
              <a:t>	</a:t>
            </a:r>
            <a:r>
              <a:rPr lang="en-GB" sz="1600" dirty="0" smtClean="0"/>
              <a:t>How </a:t>
            </a:r>
            <a:r>
              <a:rPr lang="en-GB" sz="1600" dirty="0"/>
              <a:t>is the policy </a:t>
            </a:r>
            <a:r>
              <a:rPr lang="en-GB" sz="1600" dirty="0" smtClean="0"/>
              <a:t>communicated?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Vehicle data follow up	[20]</a:t>
            </a:r>
          </a:p>
          <a:p>
            <a:pPr lvl="1"/>
            <a:r>
              <a:rPr lang="it-IT" sz="1600" dirty="0"/>
              <a:t>	</a:t>
            </a:r>
            <a:r>
              <a:rPr lang="it-IT" sz="1600" dirty="0" err="1" smtClean="0"/>
              <a:t>Describe</a:t>
            </a:r>
            <a:r>
              <a:rPr lang="it-IT" sz="1600" dirty="0" smtClean="0"/>
              <a:t> the </a:t>
            </a:r>
            <a:r>
              <a:rPr lang="it-IT" sz="1600" dirty="0" err="1" smtClean="0"/>
              <a:t>vehicle</a:t>
            </a:r>
            <a:r>
              <a:rPr lang="it-IT" sz="1600" dirty="0" smtClean="0"/>
              <a:t> </a:t>
            </a:r>
            <a:r>
              <a:rPr lang="it-IT" sz="1600" dirty="0" err="1" smtClean="0"/>
              <a:t>follow</a:t>
            </a:r>
            <a:r>
              <a:rPr lang="it-IT" sz="1600" dirty="0" smtClean="0"/>
              <a:t> up </a:t>
            </a:r>
            <a:r>
              <a:rPr lang="it-IT" sz="1600" dirty="0" err="1" smtClean="0"/>
              <a:t>system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20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4" y="5574602"/>
            <a:ext cx="498142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written policy, regulating Idling Time.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Screenshot of follow up system / copy of report on driver level.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199335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BE ENCLOSED IN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THE IDLING TIME MANAGEMENT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L4. VEHICLE SPECIFICATIONS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34618" y="1155624"/>
            <a:ext cx="9568187" cy="289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L4.1. Engine characteristics – Friction reduction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Questions</a:t>
            </a:r>
            <a:endParaRPr lang="en-GB" sz="800" dirty="0" smtClean="0"/>
          </a:p>
          <a:p>
            <a:endParaRPr lang="en-GB" sz="800" dirty="0" smtClean="0"/>
          </a:p>
          <a:p>
            <a:pPr lvl="0"/>
            <a:r>
              <a:rPr lang="en-GB" sz="1600" dirty="0" smtClean="0"/>
              <a:t>1. Do you use any specific engine oil with low viscosity, or any oil additives, in order to reduce the engine friction?</a:t>
            </a:r>
          </a:p>
          <a:p>
            <a:r>
              <a:rPr lang="en-GB" sz="1600" dirty="0" smtClean="0"/>
              <a:t>	Yes [20]</a:t>
            </a:r>
          </a:p>
          <a:p>
            <a:r>
              <a:rPr lang="en-GB" sz="1600" dirty="0" smtClean="0"/>
              <a:t>	No [0]</a:t>
            </a:r>
          </a:p>
          <a:p>
            <a:pPr lvl="0"/>
            <a:endParaRPr lang="en-GB" sz="1600" dirty="0" smtClean="0"/>
          </a:p>
          <a:p>
            <a:pPr lvl="0"/>
            <a:r>
              <a:rPr lang="en-GB" sz="1600" dirty="0" smtClean="0"/>
              <a:t>2. If yes, which type and brand of engine oil / oil additives do you use? (For IKEA information only)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20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3" y="5682322"/>
            <a:ext cx="574569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Technical specification of the low viscosity oil used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Technical specification of the oil additives used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199335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USE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LOW VISCOSITY OIL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L4. VEHICLE SPECIFICATIONS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96045" y="987811"/>
            <a:ext cx="8407012" cy="3852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L4.2. Improving Aerodynamics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Questions</a:t>
            </a:r>
          </a:p>
          <a:p>
            <a:endParaRPr lang="en-GB" sz="800" dirty="0" smtClean="0"/>
          </a:p>
          <a:p>
            <a:r>
              <a:rPr lang="en-GB" sz="1600" dirty="0" smtClean="0"/>
              <a:t>1.  Total number of trucks involved in IKEA business</a:t>
            </a:r>
          </a:p>
          <a:p>
            <a:endParaRPr lang="en-GB" sz="1600" dirty="0" smtClean="0"/>
          </a:p>
          <a:p>
            <a:r>
              <a:rPr lang="en-GB" sz="1600" dirty="0" smtClean="0"/>
              <a:t>2. Number of above trucks which are equipped with aerodynamics fittings (either coming from factory, or retrofitted) </a:t>
            </a:r>
            <a:r>
              <a:rPr lang="en-GB" sz="1600" i="1" dirty="0" smtClean="0"/>
              <a:t>(automatic calculation of %)</a:t>
            </a:r>
          </a:p>
          <a:p>
            <a:r>
              <a:rPr lang="en-GB" sz="1600" dirty="0" smtClean="0"/>
              <a:t>	1-20% 		[10]</a:t>
            </a:r>
          </a:p>
          <a:p>
            <a:r>
              <a:rPr lang="en-GB" sz="1600" dirty="0" smtClean="0"/>
              <a:t>	21-40%		[20]</a:t>
            </a:r>
          </a:p>
          <a:p>
            <a:r>
              <a:rPr lang="en-GB" sz="1600" dirty="0" smtClean="0"/>
              <a:t>	41-60%		[30]</a:t>
            </a:r>
          </a:p>
          <a:p>
            <a:r>
              <a:rPr lang="en-GB" sz="1600" dirty="0" smtClean="0"/>
              <a:t>	61-80%		[40]</a:t>
            </a:r>
          </a:p>
          <a:p>
            <a:r>
              <a:rPr lang="en-GB" sz="1600" dirty="0" smtClean="0"/>
              <a:t>	81-100% 	[50]</a:t>
            </a:r>
          </a:p>
          <a:p>
            <a:endParaRPr lang="en-GB" sz="1600" dirty="0" smtClean="0"/>
          </a:p>
          <a:p>
            <a:r>
              <a:rPr lang="en-GB" sz="1600" dirty="0" smtClean="0"/>
              <a:t>3. Description of the aerodynamics fittings used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50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3" y="5486716"/>
            <a:ext cx="57456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List </a:t>
            </a:r>
            <a:r>
              <a:rPr lang="en-GB" sz="1400" i="1" dirty="0" smtClean="0"/>
              <a:t>of all trucks that are used for IKEA transports that have Aerodynamics Fittings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Description / specification of the aerodynamics fittings</a:t>
            </a:r>
            <a:endParaRPr lang="en-GB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L4. VEHICLE SPECIFICATIONS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477681" y="737828"/>
            <a:ext cx="6687394" cy="4652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L4.3. Tyres – Low Rolling Resistance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Questions</a:t>
            </a:r>
          </a:p>
          <a:p>
            <a:endParaRPr lang="en-GB" sz="800" dirty="0" smtClean="0"/>
          </a:p>
          <a:p>
            <a:pPr marL="342900" indent="-342900"/>
            <a:r>
              <a:rPr lang="en-GB" sz="1600" dirty="0" smtClean="0"/>
              <a:t>1. Total number of trucks involved in IKEA business</a:t>
            </a:r>
          </a:p>
          <a:p>
            <a:pPr marL="342900" indent="-342900"/>
            <a:endParaRPr lang="en-GB" sz="1600" dirty="0" smtClean="0"/>
          </a:p>
          <a:p>
            <a:r>
              <a:rPr lang="en-GB" sz="1600" dirty="0" smtClean="0"/>
              <a:t>2. Number of above trucks (tractor part ONLY) which use low rolling resistance tyres </a:t>
            </a:r>
            <a:r>
              <a:rPr lang="en-GB" sz="1600" i="1" dirty="0"/>
              <a:t>(automatic calculation of %)</a:t>
            </a:r>
          </a:p>
          <a:p>
            <a:r>
              <a:rPr lang="en-GB" sz="1600" dirty="0" smtClean="0"/>
              <a:t>	1-20% 		[10]</a:t>
            </a:r>
          </a:p>
          <a:p>
            <a:r>
              <a:rPr lang="en-GB" sz="1600" dirty="0" smtClean="0"/>
              <a:t>	21-40%		[20]</a:t>
            </a:r>
          </a:p>
          <a:p>
            <a:r>
              <a:rPr lang="en-GB" sz="1600" dirty="0" smtClean="0"/>
              <a:t>	41-60%		[30]</a:t>
            </a:r>
          </a:p>
          <a:p>
            <a:r>
              <a:rPr lang="en-GB" sz="1600" dirty="0" smtClean="0"/>
              <a:t>	61-80%		[40]</a:t>
            </a:r>
          </a:p>
          <a:p>
            <a:r>
              <a:rPr lang="en-GB" sz="1600" dirty="0" smtClean="0"/>
              <a:t>	81-100% 	[50]</a:t>
            </a:r>
          </a:p>
          <a:p>
            <a:endParaRPr lang="en-GB" sz="1600" dirty="0" smtClean="0"/>
          </a:p>
          <a:p>
            <a:r>
              <a:rPr lang="en-GB" sz="1600" dirty="0" smtClean="0"/>
              <a:t>3. Full name of tyres (brand, </a:t>
            </a:r>
            <a:r>
              <a:rPr lang="en-GB" sz="1600" dirty="0" smtClean="0"/>
              <a:t>type), type </a:t>
            </a:r>
            <a:r>
              <a:rPr lang="en-GB" sz="1600" dirty="0" smtClean="0"/>
              <a:t>of tyres </a:t>
            </a:r>
            <a:r>
              <a:rPr lang="en-GB" sz="1600" dirty="0" smtClean="0"/>
              <a:t>used </a:t>
            </a:r>
            <a:r>
              <a:rPr lang="en-GB" sz="1600" dirty="0" smtClean="0"/>
              <a:t>and </a:t>
            </a:r>
            <a:r>
              <a:rPr lang="en-GB" sz="1600" dirty="0"/>
              <a:t>EU tyres label fuel consumption classification (for example Class A).</a:t>
            </a:r>
          </a:p>
          <a:p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50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3" y="5378994"/>
            <a:ext cx="574569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List </a:t>
            </a:r>
            <a:r>
              <a:rPr lang="en-GB" sz="1400" i="1" dirty="0" smtClean="0"/>
              <a:t>of all trucks that are used for IKEA transports that have Low Rolling Resistance Tyres.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Specification / fact sheet /EU label of the tyres used.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Supply agreement / invoice with tyre supplier(s). </a:t>
            </a:r>
            <a:endParaRPr lang="en-GB" sz="1400" i="1" dirty="0"/>
          </a:p>
        </p:txBody>
      </p:sp>
      <p:pic>
        <p:nvPicPr>
          <p:cNvPr id="46082" name="Picture 2" descr="http://upload.wikimedia.org/wikipedia/commons/thumb/3/3c/EC_tyre_label_CA.svg/220px-EC_tyre_label_CA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2536" y="1452397"/>
            <a:ext cx="2095500" cy="306705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7347944" y="2265528"/>
            <a:ext cx="745178" cy="532263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ttangolo 8"/>
          <p:cNvSpPr/>
          <p:nvPr/>
        </p:nvSpPr>
        <p:spPr>
          <a:xfrm>
            <a:off x="7402536" y="4519447"/>
            <a:ext cx="20537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i="1" dirty="0" smtClean="0"/>
              <a:t>EU Tyre Label</a:t>
            </a:r>
          </a:p>
          <a:p>
            <a:r>
              <a:rPr lang="it-IT" sz="1100" i="1" dirty="0" err="1" smtClean="0"/>
              <a:t>Mandatory</a:t>
            </a:r>
            <a:r>
              <a:rPr lang="it-IT" sz="1100" i="1" dirty="0" smtClean="0"/>
              <a:t> </a:t>
            </a:r>
            <a:r>
              <a:rPr lang="it-IT" sz="1100" i="1" dirty="0" err="1" smtClean="0"/>
              <a:t>from</a:t>
            </a:r>
            <a:r>
              <a:rPr lang="it-IT" sz="1100" i="1" dirty="0" smtClean="0"/>
              <a:t> Nov.2012</a:t>
            </a:r>
            <a:endParaRPr lang="en-GB" sz="11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L4. VEHICLE SPECIFICATIONS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26165" y="1204236"/>
            <a:ext cx="8895522" cy="237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rgbClr val="00B050"/>
                </a:solidFill>
              </a:rPr>
              <a:t>L4.4. Tyres - Pressure Monitoring System </a:t>
            </a:r>
            <a:endParaRPr lang="en-GB" b="1" i="1" dirty="0" smtClean="0">
              <a:solidFill>
                <a:srgbClr val="00B050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Questions</a:t>
            </a:r>
          </a:p>
          <a:p>
            <a:endParaRPr lang="en-GB" sz="800" dirty="0" smtClean="0"/>
          </a:p>
          <a:p>
            <a:r>
              <a:rPr lang="en-GB" sz="1600" dirty="0" smtClean="0"/>
              <a:t>1. Do you have a tyre pressure monitoring system or routines, to verify pressure at least once per month?</a:t>
            </a:r>
          </a:p>
          <a:p>
            <a:r>
              <a:rPr lang="en-GB" sz="1600" dirty="0" smtClean="0"/>
              <a:t>	Yes [20] / No [0]</a:t>
            </a:r>
          </a:p>
          <a:p>
            <a:endParaRPr lang="en-GB" sz="1600" dirty="0" smtClean="0"/>
          </a:p>
          <a:p>
            <a:r>
              <a:rPr lang="en-GB" sz="1600" dirty="0" smtClean="0"/>
              <a:t>2. Describe the routine. How is it documented?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20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3" y="5594437"/>
            <a:ext cx="574569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 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</a:t>
            </a:r>
            <a:r>
              <a:rPr lang="en-GB" sz="1400" i="1" dirty="0" smtClean="0"/>
              <a:t>of testing routine or proof of onboard system. 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Example of reports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199335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BE ENCLOSED IN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THE PRESSURE MONITORING SYSTEM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L5. VEHICLE MAINTENANCE 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802942" y="1427649"/>
            <a:ext cx="8422942" cy="209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</a:t>
            </a:r>
          </a:p>
          <a:p>
            <a:endParaRPr lang="en-GB" sz="1600" u="sng" dirty="0" smtClean="0"/>
          </a:p>
          <a:p>
            <a:r>
              <a:rPr lang="en-GB" sz="1600" dirty="0" smtClean="0"/>
              <a:t>1. Do you have a preventive vehicle maintenance system, that you apply to the trucks of your fleet in a regular basis, as per manufacturer’s specifications?</a:t>
            </a:r>
          </a:p>
          <a:p>
            <a:r>
              <a:rPr lang="en-GB" sz="1600" dirty="0" smtClean="0"/>
              <a:t>	Yes [30] / No [0]</a:t>
            </a:r>
          </a:p>
          <a:p>
            <a:endParaRPr lang="en-GB" sz="1600" dirty="0" smtClean="0"/>
          </a:p>
          <a:p>
            <a:r>
              <a:rPr lang="en-GB" sz="1600" dirty="0" smtClean="0"/>
              <a:t>2. Describe the activities that you include in the preventive vehicle maintenance system, and how often you perform each type of activities.</a:t>
            </a:r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30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464033" y="5594437"/>
            <a:ext cx="574569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 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Records of the activities that are done regularly within the “preventive maintenance” approach to the trucks.</a:t>
            </a:r>
            <a:endParaRPr lang="en-GB" sz="1400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9087" y="4199335"/>
            <a:ext cx="9557501" cy="646331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è"/>
            </a:pPr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AT LEAST 90% OF THE FLEET NEED TO BE ENCLOSED IN </a:t>
            </a:r>
          </a:p>
          <a:p>
            <a:pPr algn="ctr"/>
            <a:r>
              <a:rPr lang="it-IT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THE PREVENTIVE MAINTENANCE SYSTEM TO COVER THIS QUESTION</a:t>
            </a:r>
            <a:endParaRPr lang="en-GB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7915701" y="109184"/>
            <a:ext cx="199029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LAND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rgbClr val="00B050"/>
                </a:solidFill>
              </a:rPr>
              <a:t>L6. EMISSIONS EQUIVALENT </a:t>
            </a:r>
            <a:endParaRPr lang="en-GB" b="1" i="1" dirty="0">
              <a:solidFill>
                <a:srgbClr val="00B05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" y="517731"/>
            <a:ext cx="6110229" cy="469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600" u="sng" dirty="0" smtClean="0"/>
              <a:t>Questions</a:t>
            </a:r>
          </a:p>
          <a:p>
            <a:endParaRPr lang="en-GB" sz="1600" u="sng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Total number of trucks involved in IKEA business.</a:t>
            </a:r>
          </a:p>
          <a:p>
            <a:pPr marL="342900" indent="-342900"/>
            <a:endParaRPr lang="en-GB" sz="1600" dirty="0" smtClean="0"/>
          </a:p>
          <a:p>
            <a:r>
              <a:rPr lang="en-GB" sz="1600" dirty="0" smtClean="0"/>
              <a:t>2. Are there emission standards for your country/Area? </a:t>
            </a:r>
            <a:r>
              <a:rPr lang="en-GB" sz="1600" i="1" dirty="0" smtClean="0"/>
              <a:t>(yes* / no**)</a:t>
            </a:r>
          </a:p>
          <a:p>
            <a:endParaRPr lang="en-GB" sz="1600" dirty="0" smtClean="0"/>
          </a:p>
          <a:p>
            <a:r>
              <a:rPr lang="en-GB" sz="1600" dirty="0" smtClean="0"/>
              <a:t>3. *If yes - How many of those trucks fulfil the 10 year old national emissions standard? </a:t>
            </a:r>
          </a:p>
          <a:p>
            <a:endParaRPr lang="en-GB" sz="1600" dirty="0" smtClean="0"/>
          </a:p>
          <a:p>
            <a:r>
              <a:rPr lang="en-GB" sz="1600" dirty="0" smtClean="0"/>
              <a:t>4. </a:t>
            </a:r>
            <a:r>
              <a:rPr lang="en-GB" sz="1600" dirty="0"/>
              <a:t>*If yes - </a:t>
            </a:r>
            <a:r>
              <a:rPr lang="en-GB" sz="1600" dirty="0" smtClean="0"/>
              <a:t>How </a:t>
            </a:r>
            <a:r>
              <a:rPr lang="en-GB" sz="1600" dirty="0"/>
              <a:t>many of those trucks fulfil </a:t>
            </a:r>
            <a:r>
              <a:rPr lang="en-GB" sz="1600" dirty="0" smtClean="0"/>
              <a:t>the national emissions standard that was valid 5 years ago from today’s date? (automatic calculation </a:t>
            </a:r>
            <a:r>
              <a:rPr lang="en-GB" sz="1600" dirty="0">
                <a:solidFill>
                  <a:srgbClr val="000000"/>
                </a:solidFill>
              </a:rPr>
              <a:t>of </a:t>
            </a:r>
            <a:r>
              <a:rPr lang="en-GB" sz="1600" dirty="0" smtClean="0">
                <a:solidFill>
                  <a:srgbClr val="000000"/>
                </a:solidFill>
              </a:rPr>
              <a:t>%</a:t>
            </a:r>
            <a:r>
              <a:rPr lang="en-GB" sz="1600" dirty="0" smtClean="0"/>
              <a:t>)</a:t>
            </a:r>
          </a:p>
          <a:p>
            <a:pPr lvl="1"/>
            <a:r>
              <a:rPr lang="en-GB" sz="1600" dirty="0" smtClean="0"/>
              <a:t>1-20% 		[10]</a:t>
            </a:r>
          </a:p>
          <a:p>
            <a:pPr lvl="1"/>
            <a:r>
              <a:rPr lang="en-GB" sz="1600" dirty="0" smtClean="0"/>
              <a:t>21-40% 		[20]</a:t>
            </a:r>
          </a:p>
          <a:p>
            <a:pPr lvl="1"/>
            <a:r>
              <a:rPr lang="en-GB" sz="1600" dirty="0" smtClean="0"/>
              <a:t>41-60% 		[30]</a:t>
            </a:r>
          </a:p>
          <a:p>
            <a:pPr lvl="1"/>
            <a:r>
              <a:rPr lang="en-GB" sz="1600" dirty="0" smtClean="0"/>
              <a:t>61-80% 		[40]</a:t>
            </a:r>
          </a:p>
          <a:p>
            <a:pPr lvl="1"/>
            <a:r>
              <a:rPr lang="en-GB" sz="1600" dirty="0" smtClean="0"/>
              <a:t>81-100% 	[50]</a:t>
            </a:r>
            <a:endParaRPr lang="en-GB" sz="1600" dirty="0"/>
          </a:p>
        </p:txBody>
      </p:sp>
      <p:sp>
        <p:nvSpPr>
          <p:cNvPr id="6" name="Rettangolo 5"/>
          <p:cNvSpPr/>
          <p:nvPr/>
        </p:nvSpPr>
        <p:spPr>
          <a:xfrm>
            <a:off x="6626363" y="5271272"/>
            <a:ext cx="3061094" cy="1384995"/>
          </a:xfrm>
          <a:prstGeom prst="rect">
            <a:avLst/>
          </a:prstGeom>
          <a:ln w="254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B050"/>
                </a:solidFill>
              </a:rPr>
              <a:t>Max 50 Points</a:t>
            </a:r>
          </a:p>
          <a:p>
            <a:pPr algn="ctr"/>
            <a:r>
              <a:rPr lang="it-IT" sz="2800" b="1" i="1" dirty="0" err="1" smtClean="0">
                <a:solidFill>
                  <a:srgbClr val="00B050"/>
                </a:solidFill>
              </a:rPr>
              <a:t>Own</a:t>
            </a:r>
            <a:r>
              <a:rPr lang="it-IT" sz="2800" b="1" i="1" dirty="0" smtClean="0">
                <a:solidFill>
                  <a:srgbClr val="00B050"/>
                </a:solidFill>
              </a:rPr>
              <a:t> company &amp; </a:t>
            </a:r>
            <a:r>
              <a:rPr lang="it-IT" sz="2800" b="1" i="1" dirty="0" err="1" smtClean="0">
                <a:solidFill>
                  <a:srgbClr val="00B050"/>
                </a:solidFill>
              </a:rPr>
              <a:t>Subs</a:t>
            </a:r>
            <a:endParaRPr lang="en-GB" sz="2800" b="1" i="1" dirty="0" smtClean="0">
              <a:solidFill>
                <a:srgbClr val="00B050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28054" y="6011928"/>
            <a:ext cx="58821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List </a:t>
            </a:r>
            <a:r>
              <a:rPr lang="en-GB" sz="1400" i="1" dirty="0" smtClean="0"/>
              <a:t>of trucks: weight / engine year of production / truck year of production / national emission classification (</a:t>
            </a:r>
            <a:r>
              <a:rPr lang="en-GB" sz="1400" i="1" dirty="0" err="1" smtClean="0"/>
              <a:t>eg</a:t>
            </a:r>
            <a:r>
              <a:rPr lang="en-GB" sz="1400" i="1" dirty="0" smtClean="0"/>
              <a:t>. Euro class) </a:t>
            </a:r>
            <a:endParaRPr lang="en-GB" sz="1400" i="1" dirty="0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6485059" y="1859334"/>
            <a:ext cx="3343701" cy="2800767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prstDash val="sysDot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b="1" dirty="0" smtClean="0"/>
              <a:t>**</a:t>
            </a:r>
            <a:r>
              <a:rPr lang="en-GB" sz="1400" i="1" dirty="0"/>
              <a:t> </a:t>
            </a:r>
            <a:r>
              <a:rPr lang="en-GB" sz="1400" i="1" dirty="0" smtClean="0"/>
              <a:t>If there are no applicable emission standards, use trucks age:</a:t>
            </a:r>
          </a:p>
          <a:p>
            <a:endParaRPr lang="en-GB" sz="800" i="1" dirty="0" smtClean="0"/>
          </a:p>
          <a:p>
            <a:r>
              <a:rPr lang="en-GB" sz="1400" i="1" dirty="0" smtClean="0"/>
              <a:t>5-9 y. [max 10]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4y. [max 20]</a:t>
            </a:r>
            <a:endParaRPr lang="en-GB" sz="1400" i="1" dirty="0" smtClean="0"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3y. [max 30]</a:t>
            </a:r>
            <a:endParaRPr lang="en-GB" sz="1400" i="1" dirty="0" smtClean="0"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2y. [max 40]</a:t>
            </a:r>
            <a:endParaRPr lang="en-GB" sz="1400" i="1" dirty="0" smtClean="0">
              <a:cs typeface="Arial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i="1" dirty="0" smtClean="0">
                <a:ea typeface="Verdana" pitchFamily="34" charset="0"/>
                <a:cs typeface="Times New Roman" pitchFamily="18" charset="0"/>
              </a:rPr>
              <a:t>1y. [max 50]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i="1" dirty="0" smtClean="0"/>
              <a:t>Scoring = Number of Trucks Total number of Trucks × Max points possible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5829866" y="5596818"/>
            <a:ext cx="3696271" cy="954107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Min Points 70 </a:t>
            </a:r>
          </a:p>
          <a:p>
            <a:pPr algn="ctr"/>
            <a:r>
              <a:rPr lang="en-GB" sz="2800" dirty="0" smtClean="0">
                <a:solidFill>
                  <a:schemeClr val="accent1"/>
                </a:solidFill>
              </a:rPr>
              <a:t>Max Points 410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91820" y="1652862"/>
            <a:ext cx="7124132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tabLst>
                <a:tab pos="5897563" algn="r"/>
              </a:tabLst>
            </a:pPr>
            <a:r>
              <a:rPr lang="it-IT" i="1" u="sng" dirty="0" smtClean="0">
                <a:ea typeface="Verdana" pitchFamily="34" charset="0"/>
                <a:cs typeface="Times New Roman" pitchFamily="18" charset="0"/>
              </a:rPr>
              <a:t>3 </a:t>
            </a:r>
            <a:r>
              <a:rPr lang="it-IT" i="1" u="sng" dirty="0" err="1">
                <a:ea typeface="Verdana" pitchFamily="34" charset="0"/>
                <a:cs typeface="Times New Roman" pitchFamily="18" charset="0"/>
              </a:rPr>
              <a:t>sheets</a:t>
            </a:r>
            <a:endParaRPr lang="it-IT" i="1" u="sng" dirty="0"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it-IT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r>
              <a:rPr kumimoji="0" lang="it-IT" b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Verdana" pitchFamily="34" charset="0"/>
                <a:cs typeface="Times New Roman" pitchFamily="18" charset="0"/>
              </a:rPr>
              <a:t>WAREHOUSES</a:t>
            </a:r>
            <a:endParaRPr kumimoji="0" lang="en-GB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97563" algn="r"/>
              </a:tabLst>
            </a:pPr>
            <a:endParaRPr kumimoji="0" lang="it-IT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Verdana" pitchFamily="34" charset="0"/>
              <a:cs typeface="Times New Roman" pitchFamily="18" charset="0"/>
            </a:endParaRPr>
          </a:p>
          <a:p>
            <a:r>
              <a:rPr lang="en-GB" dirty="0" smtClean="0"/>
              <a:t>W1. ENERGY CONSERVATION</a:t>
            </a:r>
          </a:p>
          <a:p>
            <a:r>
              <a:rPr lang="en-GB" dirty="0" smtClean="0"/>
              <a:t>	</a:t>
            </a:r>
            <a:r>
              <a:rPr lang="en-GB" sz="1600" dirty="0" smtClean="0"/>
              <a:t>W1.1 Operation energy optimisation</a:t>
            </a:r>
          </a:p>
          <a:p>
            <a:r>
              <a:rPr lang="en-GB" sz="1600" dirty="0" smtClean="0"/>
              <a:t>	W1.2 Environmental Purchasing Consideration</a:t>
            </a:r>
          </a:p>
          <a:p>
            <a:r>
              <a:rPr lang="en-GB" sz="1600" dirty="0" smtClean="0"/>
              <a:t>	</a:t>
            </a:r>
            <a:endParaRPr lang="en-GB" dirty="0" smtClean="0"/>
          </a:p>
          <a:p>
            <a:r>
              <a:rPr lang="en-GB" dirty="0" smtClean="0"/>
              <a:t>W2. LIGHTING</a:t>
            </a:r>
          </a:p>
          <a:p>
            <a:r>
              <a:rPr lang="en-GB" sz="1400" dirty="0" smtClean="0"/>
              <a:t>	</a:t>
            </a:r>
            <a:r>
              <a:rPr lang="en-GB" sz="1600" dirty="0" smtClean="0"/>
              <a:t>W2.1 Lighting optimisation</a:t>
            </a:r>
          </a:p>
          <a:p>
            <a:r>
              <a:rPr lang="en-GB" sz="1600" dirty="0" smtClean="0"/>
              <a:t>	W2.2 Energy saving lamps</a:t>
            </a:r>
          </a:p>
          <a:p>
            <a:r>
              <a:rPr lang="en-GB" sz="1600" dirty="0" smtClean="0"/>
              <a:t>	W2.3 Advanced Lighting-control technology</a:t>
            </a:r>
            <a:r>
              <a:rPr lang="en-GB" sz="1400" dirty="0" smtClean="0"/>
              <a:t>	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347869" y="1350127"/>
            <a:ext cx="913406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i="1" dirty="0" smtClean="0">
                <a:solidFill>
                  <a:srgbClr val="C00000"/>
                </a:solidFill>
              </a:rPr>
              <a:t>Self-owned, rented and subcontracted warehouses </a:t>
            </a:r>
            <a:endParaRPr lang="en-GB" b="1" u="sng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i="1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i="1" dirty="0" smtClean="0">
                <a:ea typeface="Verdana" pitchFamily="34" charset="0"/>
                <a:cs typeface="Times New Roman" pitchFamily="18" charset="0"/>
              </a:rPr>
              <a:t>Information requested for: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600" i="1" dirty="0" smtClean="0">
                <a:ea typeface="Verdana" pitchFamily="34" charset="0"/>
                <a:cs typeface="Times New Roman" pitchFamily="18" charset="0"/>
              </a:rPr>
              <a:t>All the warehouses used for IKEA </a:t>
            </a:r>
            <a:r>
              <a:rPr lang="en-GB" sz="1600" i="1" dirty="0" smtClean="0">
                <a:ea typeface="Verdana" pitchFamily="34" charset="0"/>
                <a:cs typeface="Times New Roman" pitchFamily="18" charset="0"/>
              </a:rPr>
              <a:t>(CPs)</a:t>
            </a:r>
            <a:endParaRPr lang="en-GB" sz="1600" i="1" dirty="0" smtClean="0">
              <a:ea typeface="Verdana" pitchFamily="34" charset="0"/>
              <a:cs typeface="Times New Roman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cs typeface="Arial" pitchFamily="34" charset="0"/>
            </a:endParaRP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 smtClean="0"/>
              <a:t>CP Code</a:t>
            </a:r>
            <a:endParaRPr lang="en-GB" u="sng" dirty="0"/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Self owned / rented / subcontracted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Address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No. of Co</a:t>
            </a:r>
            <a:r>
              <a:rPr lang="de-DE" dirty="0"/>
              <a:t>-</a:t>
            </a:r>
            <a:r>
              <a:rPr lang="en-GB" dirty="0"/>
              <a:t>workers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dirty="0"/>
              <a:t>Share of IKEA volume (%)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Total area 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Total storage capacity M3</a:t>
            </a:r>
            <a:endParaRPr lang="en-GB" sz="4400" dirty="0">
              <a:cs typeface="Arial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57809" y="6101332"/>
            <a:ext cx="4492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>
                <a:ea typeface="Verdana" pitchFamily="34" charset="0"/>
                <a:cs typeface="Times New Roman" pitchFamily="18" charset="0"/>
              </a:rPr>
              <a:t>Evidences</a:t>
            </a:r>
            <a:endParaRPr lang="en-GB" sz="1400" i="1" dirty="0">
              <a:cs typeface="Arial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it-IT" sz="1400" i="1" dirty="0" err="1" smtClean="0">
                <a:ea typeface="Verdana" pitchFamily="34" charset="0"/>
                <a:cs typeface="Times New Roman" pitchFamily="18" charset="0"/>
              </a:rPr>
              <a:t>Warehousing</a:t>
            </a:r>
            <a:r>
              <a:rPr lang="it-IT" sz="1400" i="1" dirty="0" smtClean="0">
                <a:ea typeface="Verdana" pitchFamily="34" charset="0"/>
                <a:cs typeface="Times New Roman" pitchFamily="18" charset="0"/>
              </a:rPr>
              <a:t> </a:t>
            </a:r>
            <a:r>
              <a:rPr lang="it-IT" sz="1400" i="1" dirty="0" err="1" smtClean="0">
                <a:ea typeface="Verdana" pitchFamily="34" charset="0"/>
                <a:cs typeface="Times New Roman" pitchFamily="18" charset="0"/>
              </a:rPr>
              <a:t>sites</a:t>
            </a:r>
            <a:r>
              <a:rPr lang="it-IT" sz="1400" i="1" dirty="0" smtClean="0">
                <a:ea typeface="Verdana" pitchFamily="34" charset="0"/>
                <a:cs typeface="Times New Roman" pitchFamily="18" charset="0"/>
              </a:rPr>
              <a:t> </a:t>
            </a:r>
            <a:r>
              <a:rPr lang="it-IT" sz="1400" i="1" dirty="0" err="1" smtClean="0">
                <a:ea typeface="Verdana" pitchFamily="34" charset="0"/>
                <a:cs typeface="Times New Roman" pitchFamily="18" charset="0"/>
              </a:rPr>
              <a:t>mapping</a:t>
            </a:r>
            <a:endParaRPr lang="en-GB" sz="1400" i="1" dirty="0"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490252" y="5084060"/>
            <a:ext cx="3254554" cy="1569660"/>
          </a:xfrm>
          <a:prstGeom prst="rect">
            <a:avLst/>
          </a:prstGeom>
          <a:ln w="254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b="1" i="1" dirty="0">
                <a:solidFill>
                  <a:srgbClr val="C00000"/>
                </a:solidFill>
              </a:rPr>
              <a:t>No </a:t>
            </a:r>
            <a:r>
              <a:rPr lang="it-IT" sz="2800" b="1" i="1" dirty="0" err="1">
                <a:solidFill>
                  <a:srgbClr val="C00000"/>
                </a:solidFill>
              </a:rPr>
              <a:t>points</a:t>
            </a:r>
            <a:r>
              <a:rPr lang="it-IT" sz="2800" b="1" i="1" dirty="0">
                <a:solidFill>
                  <a:srgbClr val="C00000"/>
                </a:solidFill>
              </a:rPr>
              <a:t>, </a:t>
            </a:r>
          </a:p>
          <a:p>
            <a:pPr algn="ctr"/>
            <a:r>
              <a:rPr lang="it-IT" sz="2800" b="1" i="1" dirty="0" err="1">
                <a:solidFill>
                  <a:srgbClr val="C00000"/>
                </a:solidFill>
              </a:rPr>
              <a:t>only</a:t>
            </a:r>
            <a:r>
              <a:rPr lang="it-IT" sz="2800" b="1" i="1" dirty="0">
                <a:solidFill>
                  <a:srgbClr val="C00000"/>
                </a:solidFill>
              </a:rPr>
              <a:t> </a:t>
            </a:r>
            <a:r>
              <a:rPr lang="it-IT" sz="2800" b="1" i="1" dirty="0" smtClean="0">
                <a:solidFill>
                  <a:srgbClr val="C00000"/>
                </a:solidFill>
              </a:rPr>
              <a:t>info </a:t>
            </a:r>
          </a:p>
          <a:p>
            <a:pPr algn="ctr"/>
            <a:r>
              <a:rPr lang="it-IT" sz="2000" i="1" dirty="0" err="1" smtClean="0">
                <a:solidFill>
                  <a:srgbClr val="C00000"/>
                </a:solidFill>
              </a:rPr>
              <a:t>essential</a:t>
            </a:r>
            <a:r>
              <a:rPr lang="it-IT" sz="2000" i="1" dirty="0" smtClean="0">
                <a:solidFill>
                  <a:srgbClr val="C00000"/>
                </a:solidFill>
              </a:rPr>
              <a:t> for the set-up of the </a:t>
            </a:r>
            <a:r>
              <a:rPr lang="it-IT" sz="2000" i="1" dirty="0" err="1" smtClean="0">
                <a:solidFill>
                  <a:srgbClr val="C00000"/>
                </a:solidFill>
              </a:rPr>
              <a:t>whole</a:t>
            </a:r>
            <a:r>
              <a:rPr lang="it-IT" sz="2000" i="1" dirty="0" smtClean="0">
                <a:solidFill>
                  <a:srgbClr val="C00000"/>
                </a:solidFill>
              </a:rPr>
              <a:t> W </a:t>
            </a:r>
            <a:r>
              <a:rPr lang="it-IT" i="1" dirty="0" err="1" smtClean="0">
                <a:solidFill>
                  <a:srgbClr val="C00000"/>
                </a:solidFill>
              </a:rPr>
              <a:t>section</a:t>
            </a:r>
            <a:endParaRPr lang="en-GB" i="1" dirty="0">
              <a:solidFill>
                <a:srgbClr val="C0000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915700" y="632404"/>
            <a:ext cx="1990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it-IT" i="1" dirty="0" smtClean="0">
                <a:solidFill>
                  <a:srgbClr val="C00000"/>
                </a:solidFill>
              </a:rPr>
              <a:t>WAREHOUSES</a:t>
            </a:r>
            <a:endParaRPr lang="en-GB" i="1" dirty="0" smtClean="0">
              <a:solidFill>
                <a:srgbClr val="C0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58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/>
          <p:cNvSpPr/>
          <p:nvPr/>
        </p:nvSpPr>
        <p:spPr>
          <a:xfrm>
            <a:off x="6114194" y="5858428"/>
            <a:ext cx="3411943" cy="52322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Max 40 Points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1073" y="544193"/>
            <a:ext cx="9537504" cy="483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chemeClr val="accent1"/>
                </a:solidFill>
              </a:rPr>
              <a:t>W1.1 Operation energy optimization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en-GB" sz="1600" u="sng" dirty="0" smtClean="0"/>
          </a:p>
          <a:p>
            <a:r>
              <a:rPr lang="en-GB" sz="1600" u="sng" dirty="0" smtClean="0"/>
              <a:t>Questions</a:t>
            </a:r>
          </a:p>
          <a:p>
            <a:endParaRPr lang="en-GB" sz="1600" u="sng" dirty="0" smtClean="0"/>
          </a:p>
          <a:p>
            <a:r>
              <a:rPr lang="en-GB" sz="1600" dirty="0" smtClean="0"/>
              <a:t>1. Do you have a process or mechanism to turn off the power or switch to energy saving mode in non-operating areas/hours? Yes/No</a:t>
            </a:r>
          </a:p>
          <a:p>
            <a:r>
              <a:rPr lang="en-GB" sz="1600" dirty="0" smtClean="0"/>
              <a:t>	describe what operation will be covered by the process or mechanism.</a:t>
            </a:r>
          </a:p>
          <a:p>
            <a:endParaRPr lang="en-GB" sz="1600" dirty="0" smtClean="0"/>
          </a:p>
          <a:p>
            <a:r>
              <a:rPr lang="en-GB" sz="1600" dirty="0" smtClean="0"/>
              <a:t>2. If yes, please choose the controlling system: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the plan or mechanism manually controlled in line with company instruction or routine [20]</a:t>
            </a:r>
          </a:p>
          <a:p>
            <a:r>
              <a:rPr lang="en-GB" sz="1600" dirty="0" smtClean="0"/>
              <a:t>		describe the instruction or routine. </a:t>
            </a:r>
          </a:p>
          <a:p>
            <a:pPr lvl="1">
              <a:buFont typeface="Arial" pitchFamily="34" charset="0"/>
              <a:buChar char="•"/>
            </a:pPr>
            <a:r>
              <a:rPr lang="en-GB" sz="1600" dirty="0" smtClean="0"/>
              <a:t>the plan or mechanism controlled automatically by programmed energy controlling system [30]</a:t>
            </a:r>
          </a:p>
          <a:p>
            <a:r>
              <a:rPr lang="en-GB" sz="1600" dirty="0" smtClean="0"/>
              <a:t>		describe the system. </a:t>
            </a:r>
          </a:p>
          <a:p>
            <a:endParaRPr lang="en-GB" sz="1600" dirty="0" smtClean="0"/>
          </a:p>
          <a:p>
            <a:r>
              <a:rPr lang="en-GB" sz="1600" dirty="0" smtClean="0"/>
              <a:t>3. If yes, do you have a periodical reporting routine to monitor the energy consumption and efficiency?</a:t>
            </a:r>
          </a:p>
          <a:p>
            <a:r>
              <a:rPr lang="en-GB" sz="1600" dirty="0" smtClean="0"/>
              <a:t>	Yes [10] / No [0]</a:t>
            </a:r>
            <a:endParaRPr lang="en-GB" sz="1600" u="sng" dirty="0" smtClean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8497" y="5596818"/>
            <a:ext cx="574569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 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Instruction or routine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Records of training or communication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Specification of energy controlling system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Periodical reports for energy consumption and efficiency</a:t>
            </a:r>
            <a:endParaRPr lang="en-GB" sz="1400" i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chemeClr val="accent1"/>
                </a:solidFill>
              </a:rPr>
              <a:t>W1. ENERGY CONSERVATION</a:t>
            </a:r>
            <a:endParaRPr lang="en-GB" i="1" dirty="0">
              <a:solidFill>
                <a:schemeClr val="accent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62500" y="2061268"/>
            <a:ext cx="7030873" cy="200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chemeClr val="accent1"/>
                </a:solidFill>
              </a:rPr>
              <a:t>W1.2 Environmental Purchasing Consideration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</a:t>
            </a:r>
          </a:p>
          <a:p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have a policy or guideline for environmental purchase consideration? Yes [10] / No [0]</a:t>
            </a:r>
          </a:p>
          <a:p>
            <a:pPr marL="342900" indent="-342900"/>
            <a:r>
              <a:rPr lang="en-GB" sz="1600" dirty="0" smtClean="0"/>
              <a:t>		If yes, please describe the policy or guideline</a:t>
            </a:r>
            <a:endParaRPr lang="en-GB" sz="16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8497" y="5381373"/>
            <a:ext cx="525438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 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Policy or guideline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Records of training or communication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Example(s) of product/facility/equipment/service covered by the policy or guideline</a:t>
            </a:r>
            <a:endParaRPr lang="en-GB" sz="1400" i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chemeClr val="accent1"/>
                </a:solidFill>
              </a:rPr>
              <a:t>W1. ENERGY CONSERVATION</a:t>
            </a:r>
            <a:endParaRPr lang="en-GB" i="1" dirty="0">
              <a:solidFill>
                <a:schemeClr val="accent1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114194" y="5858428"/>
            <a:ext cx="3411943" cy="52322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Max 10 Points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8497" y="274699"/>
            <a:ext cx="9294130" cy="5098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chemeClr val="accent1"/>
                </a:solidFill>
              </a:rPr>
              <a:t>W2.1 Lighting optimization</a:t>
            </a:r>
          </a:p>
          <a:p>
            <a:endParaRPr lang="en-GB" sz="1200" u="sng" dirty="0" smtClean="0"/>
          </a:p>
          <a:p>
            <a:r>
              <a:rPr lang="en-GB" sz="1600" u="sng" dirty="0" smtClean="0"/>
              <a:t>Question</a:t>
            </a:r>
          </a:p>
          <a:p>
            <a:endParaRPr lang="it-IT" sz="500" u="sng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utilize natural lighting source at operation and non-operation areas?</a:t>
            </a:r>
          </a:p>
          <a:p>
            <a:pPr marL="342900" indent="-342900"/>
            <a:endParaRPr lang="en-GB" sz="800" dirty="0" smtClean="0"/>
          </a:p>
          <a:p>
            <a:pPr marL="342900" indent="-342900"/>
            <a:r>
              <a:rPr lang="en-GB" sz="1600" dirty="0" smtClean="0"/>
              <a:t>2. If yes, what is the % of the lighting saving from using natural light source?</a:t>
            </a:r>
          </a:p>
          <a:p>
            <a:r>
              <a:rPr lang="en-GB" sz="1600" dirty="0" smtClean="0"/>
              <a:t>	1%-20%	[20</a:t>
            </a:r>
            <a:r>
              <a:rPr lang="en-GB" sz="1600" dirty="0"/>
              <a:t>]</a:t>
            </a:r>
            <a:endParaRPr lang="en-GB" sz="1600" dirty="0" smtClean="0"/>
          </a:p>
          <a:p>
            <a:r>
              <a:rPr lang="en-GB" sz="1600" dirty="0" smtClean="0"/>
              <a:t>	21%-40% 	[40</a:t>
            </a:r>
            <a:r>
              <a:rPr lang="en-GB" sz="1600" dirty="0"/>
              <a:t>]</a:t>
            </a:r>
            <a:endParaRPr lang="en-GB" sz="1600" dirty="0" smtClean="0"/>
          </a:p>
          <a:p>
            <a:r>
              <a:rPr lang="en-GB" sz="1600" dirty="0" smtClean="0"/>
              <a:t>	41%-60%	[60</a:t>
            </a:r>
            <a:r>
              <a:rPr lang="en-GB" sz="1600" dirty="0"/>
              <a:t>]</a:t>
            </a:r>
            <a:endParaRPr lang="en-GB" sz="1600" dirty="0" smtClean="0"/>
          </a:p>
          <a:p>
            <a:r>
              <a:rPr lang="en-GB" sz="1600" dirty="0" smtClean="0"/>
              <a:t>	61%-80% 	[80]</a:t>
            </a:r>
          </a:p>
          <a:p>
            <a:r>
              <a:rPr lang="en-GB" sz="1600" dirty="0" smtClean="0"/>
              <a:t>	81%-100% 	[100]</a:t>
            </a:r>
          </a:p>
          <a:p>
            <a:endParaRPr lang="en-GB" sz="800" dirty="0" smtClean="0"/>
          </a:p>
          <a:p>
            <a:r>
              <a:rPr lang="en-GB" sz="1600" dirty="0" smtClean="0"/>
              <a:t>3. Do you have a plan or routine to switch off the lighting at non-operating hours by zone, except emergency lighting? Yes [10] / No [0]</a:t>
            </a:r>
          </a:p>
          <a:p>
            <a:r>
              <a:rPr lang="en-GB" sz="1600" dirty="0" smtClean="0"/>
              <a:t>	If yes, please describe the plan or routine.</a:t>
            </a:r>
          </a:p>
          <a:p>
            <a:endParaRPr lang="en-GB" sz="800" dirty="0" smtClean="0"/>
          </a:p>
          <a:p>
            <a:r>
              <a:rPr lang="en-GB" sz="1600" dirty="0" smtClean="0"/>
              <a:t>4. Do you use separate light switches/circuits for different operation or office area?</a:t>
            </a:r>
          </a:p>
          <a:p>
            <a:r>
              <a:rPr lang="en-GB" sz="1600" dirty="0" smtClean="0"/>
              <a:t>Yes [20] / No [0]</a:t>
            </a:r>
          </a:p>
          <a:p>
            <a:endParaRPr lang="en-GB" sz="800" dirty="0" smtClean="0"/>
          </a:p>
          <a:p>
            <a:r>
              <a:rPr lang="en-GB" sz="1600" dirty="0" smtClean="0"/>
              <a:t>5. Do you have a routine to evaluate and challenge where the </a:t>
            </a:r>
            <a:r>
              <a:rPr lang="en-GB" sz="1600" dirty="0" err="1" smtClean="0"/>
              <a:t>lux</a:t>
            </a:r>
            <a:r>
              <a:rPr lang="en-GB" sz="1600" dirty="0" smtClean="0"/>
              <a:t> levels exceed local standards so that all unnecessary lights can be removed or disabled. Yes [30] / No [0]</a:t>
            </a:r>
          </a:p>
          <a:p>
            <a:r>
              <a:rPr lang="en-GB" sz="1600" dirty="0" smtClean="0"/>
              <a:t>	If yes, please describe the routine.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8497" y="5545148"/>
            <a:ext cx="5745697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the lighting scheme for warehouse/hub and office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local standard of minimum </a:t>
            </a:r>
            <a:r>
              <a:rPr lang="en-GB" sz="1400" i="1" dirty="0" err="1" smtClean="0"/>
              <a:t>lux</a:t>
            </a:r>
            <a:r>
              <a:rPr lang="en-GB" sz="1400" i="1" dirty="0" smtClean="0"/>
              <a:t> level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Records of warehouse/hub and office </a:t>
            </a:r>
            <a:r>
              <a:rPr lang="en-GB" sz="1400" i="1" dirty="0" err="1" smtClean="0"/>
              <a:t>lux</a:t>
            </a:r>
            <a:r>
              <a:rPr lang="en-GB" sz="1400" i="1" dirty="0" smtClean="0"/>
              <a:t> test result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Specification of any equipment utilizing sunlight</a:t>
            </a:r>
            <a:endParaRPr lang="en-GB" sz="1400" i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chemeClr val="accent1"/>
                </a:solidFill>
              </a:rPr>
              <a:t>W2 LIGHTING</a:t>
            </a:r>
          </a:p>
        </p:txBody>
      </p:sp>
      <p:sp>
        <p:nvSpPr>
          <p:cNvPr id="8" name="Rettangolo 7"/>
          <p:cNvSpPr/>
          <p:nvPr/>
        </p:nvSpPr>
        <p:spPr>
          <a:xfrm>
            <a:off x="6250684" y="5973655"/>
            <a:ext cx="3411943" cy="52322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Max 160 Points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8497" y="1074263"/>
            <a:ext cx="9294130" cy="397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chemeClr val="accent1"/>
                </a:solidFill>
              </a:rPr>
              <a:t>W2. 2 Energy saving lamps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en-GB" sz="2400" u="sng" dirty="0" smtClean="0"/>
          </a:p>
          <a:p>
            <a:r>
              <a:rPr lang="en-GB" sz="1600" u="sng" dirty="0" smtClean="0"/>
              <a:t>Question</a:t>
            </a:r>
          </a:p>
          <a:p>
            <a:endParaRPr lang="it-IT" sz="1600" u="sng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Have you upgraded operations lighting to use modern energy saving technology including CFL bulbs, ballasts, reflectors and shades, LED or HID lamps?</a:t>
            </a:r>
          </a:p>
          <a:p>
            <a:pPr marL="342900" indent="-342900">
              <a:buAutoNum type="arabicPeriod"/>
            </a:pPr>
            <a:endParaRPr lang="en-GB" sz="1600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If yes, please specify the % of the area where such energy saving lamps are used.</a:t>
            </a:r>
          </a:p>
          <a:p>
            <a:r>
              <a:rPr lang="en-GB" sz="1600" dirty="0" smtClean="0"/>
              <a:t>	1%-20% 	[20]</a:t>
            </a:r>
          </a:p>
          <a:p>
            <a:r>
              <a:rPr lang="en-GB" sz="1600" dirty="0" smtClean="0"/>
              <a:t>	21%-40% 	[40]</a:t>
            </a:r>
          </a:p>
          <a:p>
            <a:r>
              <a:rPr lang="en-GB" sz="1600" dirty="0" smtClean="0"/>
              <a:t>	41%-60% 	[60]</a:t>
            </a:r>
          </a:p>
          <a:p>
            <a:r>
              <a:rPr lang="en-GB" sz="1600" dirty="0" smtClean="0"/>
              <a:t>	61%-80% 	[80]</a:t>
            </a:r>
          </a:p>
          <a:p>
            <a:r>
              <a:rPr lang="en-GB" sz="1600" dirty="0" smtClean="0"/>
              <a:t>	81%-100% 	[100]</a:t>
            </a:r>
          </a:p>
          <a:p>
            <a:endParaRPr lang="en-GB" sz="1600" dirty="0" smtClean="0"/>
          </a:p>
          <a:p>
            <a:r>
              <a:rPr lang="en-GB" sz="1600" dirty="0" smtClean="0"/>
              <a:t>3.  If yes, please describe name and brand of the energy saving lamps used</a:t>
            </a:r>
            <a:endParaRPr lang="en-GB" sz="1600" u="sng" dirty="0" smtClean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8497" y="5596815"/>
            <a:ext cx="574569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invoice of the energy saving lamps used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specification of the energy saving lamps used</a:t>
            </a:r>
            <a:endParaRPr lang="en-GB" sz="1400" i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chemeClr val="accent1"/>
                </a:solidFill>
              </a:rPr>
              <a:t>W2 LIGHTING</a:t>
            </a:r>
          </a:p>
        </p:txBody>
      </p:sp>
      <p:sp>
        <p:nvSpPr>
          <p:cNvPr id="8" name="Rettangolo 7"/>
          <p:cNvSpPr/>
          <p:nvPr/>
        </p:nvSpPr>
        <p:spPr>
          <a:xfrm>
            <a:off x="6114194" y="5858428"/>
            <a:ext cx="3411943" cy="52322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Max 100 Points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68497" y="1010334"/>
            <a:ext cx="9294130" cy="429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i="1" dirty="0" smtClean="0">
                <a:solidFill>
                  <a:schemeClr val="accent1"/>
                </a:solidFill>
              </a:rPr>
              <a:t>W2. 3 Advanced Lighting-control technology</a:t>
            </a:r>
            <a:endParaRPr lang="en-GB" dirty="0" smtClean="0">
              <a:solidFill>
                <a:schemeClr val="accent1"/>
              </a:solidFill>
            </a:endParaRPr>
          </a:p>
          <a:p>
            <a:endParaRPr lang="en-GB" sz="2000" u="sng" dirty="0" smtClean="0"/>
          </a:p>
          <a:p>
            <a:r>
              <a:rPr lang="en-GB" sz="1600" u="sng" dirty="0" smtClean="0"/>
              <a:t>Question</a:t>
            </a:r>
          </a:p>
          <a:p>
            <a:endParaRPr lang="en-GB" sz="1000" u="sng" dirty="0" smtClean="0"/>
          </a:p>
          <a:p>
            <a:pPr marL="342900" indent="-342900">
              <a:buAutoNum type="arabicPeriod"/>
            </a:pPr>
            <a:r>
              <a:rPr lang="en-GB" sz="1600" dirty="0" smtClean="0"/>
              <a:t>Do you have the lighting control system to manage in operation and non-operation areas?</a:t>
            </a:r>
          </a:p>
          <a:p>
            <a:pPr marL="342900" indent="-342900">
              <a:buAutoNum type="arabicPeriod"/>
            </a:pPr>
            <a:endParaRPr lang="en-GB" sz="500" dirty="0" smtClean="0"/>
          </a:p>
          <a:p>
            <a:pPr marL="342900" indent="-342900"/>
            <a:r>
              <a:rPr lang="en-GB" sz="1600" dirty="0" smtClean="0"/>
              <a:t>2. If yes – is the lighting control system equipped with photo/motion/infrared sensors or of any other kind?</a:t>
            </a:r>
          </a:p>
          <a:p>
            <a:pPr marL="342900" indent="-342900"/>
            <a:endParaRPr lang="en-GB" sz="500" dirty="0" smtClean="0"/>
          </a:p>
          <a:p>
            <a:pPr marL="342900" indent="-342900"/>
            <a:r>
              <a:rPr lang="en-GB" sz="1600" dirty="0" smtClean="0"/>
              <a:t>3. If yes - please specify the % of the area where such lighting control system are used.</a:t>
            </a:r>
          </a:p>
          <a:p>
            <a:r>
              <a:rPr lang="en-GB" sz="1600" dirty="0" smtClean="0"/>
              <a:t>	1%-20% 	[20]</a:t>
            </a:r>
          </a:p>
          <a:p>
            <a:r>
              <a:rPr lang="en-GB" sz="1600" dirty="0" smtClean="0"/>
              <a:t>	21%-40% 	[40]</a:t>
            </a:r>
          </a:p>
          <a:p>
            <a:r>
              <a:rPr lang="en-GB" sz="1600" dirty="0" smtClean="0"/>
              <a:t>	41%-60% 	[60]</a:t>
            </a:r>
          </a:p>
          <a:p>
            <a:r>
              <a:rPr lang="en-GB" sz="1600" dirty="0" smtClean="0"/>
              <a:t>	61%-80% 	[80]</a:t>
            </a:r>
          </a:p>
          <a:p>
            <a:r>
              <a:rPr lang="en-GB" sz="1600" dirty="0" smtClean="0"/>
              <a:t>	81%-100% 	[100]</a:t>
            </a:r>
          </a:p>
          <a:p>
            <a:endParaRPr lang="en-GB" sz="500" dirty="0" smtClean="0"/>
          </a:p>
          <a:p>
            <a:pPr lvl="0"/>
            <a:r>
              <a:rPr lang="en-GB" sz="1600" dirty="0" smtClean="0"/>
              <a:t>4.  Please describe the lighting control system; specify name and brand of the system (For IKEA information only)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68497" y="5584629"/>
            <a:ext cx="57456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 u="sng" dirty="0" smtClean="0">
                <a:ea typeface="Verdana" pitchFamily="34" charset="0"/>
                <a:cs typeface="Times New Roman" pitchFamily="18" charset="0"/>
              </a:rPr>
              <a:t>Evidences</a:t>
            </a:r>
            <a:endParaRPr kumimoji="0" lang="en-GB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the lighting scheme for warehouse/hub and office</a:t>
            </a:r>
          </a:p>
          <a:p>
            <a:pPr>
              <a:buFont typeface="Arial" pitchFamily="34" charset="0"/>
              <a:buChar char="•"/>
            </a:pPr>
            <a:r>
              <a:rPr lang="en-GB" sz="1400" i="1" dirty="0" smtClean="0"/>
              <a:t>Copy of the manual/specification of the lighting control system </a:t>
            </a:r>
            <a:endParaRPr lang="en-GB" sz="1400" i="1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71182" y="632404"/>
            <a:ext cx="90348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i="1" dirty="0" smtClean="0">
                <a:solidFill>
                  <a:schemeClr val="accent1"/>
                </a:solidFill>
              </a:rPr>
              <a:t>W2 LIGHTING</a:t>
            </a:r>
          </a:p>
        </p:txBody>
      </p:sp>
      <p:sp>
        <p:nvSpPr>
          <p:cNvPr id="8" name="Rettangolo 7"/>
          <p:cNvSpPr/>
          <p:nvPr/>
        </p:nvSpPr>
        <p:spPr>
          <a:xfrm>
            <a:off x="6114194" y="5858428"/>
            <a:ext cx="3411943" cy="52322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1"/>
                </a:solidFill>
              </a:rPr>
              <a:t>Max 100 Points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227093" y="109184"/>
            <a:ext cx="4678908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 smtClean="0">
                <a:solidFill>
                  <a:schemeClr val="bg1"/>
                </a:solidFill>
              </a:rPr>
              <a:t>WAREHOUSING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27052"/>
          <a:stretch/>
        </p:blipFill>
        <p:spPr>
          <a:xfrm>
            <a:off x="243517" y="1674254"/>
            <a:ext cx="9412659" cy="4901418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2622032" y="1961779"/>
            <a:ext cx="555464" cy="4613893"/>
          </a:xfrm>
          <a:prstGeom prst="rect">
            <a:avLst/>
          </a:prstGeom>
          <a:noFill/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ruta 13"/>
          <p:cNvSpPr txBox="1"/>
          <p:nvPr/>
        </p:nvSpPr>
        <p:spPr>
          <a:xfrm>
            <a:off x="104137" y="-6811"/>
            <a:ext cx="9699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b="1" dirty="0" smtClean="0">
                <a:solidFill>
                  <a:srgbClr val="FF6600"/>
                </a:solidFill>
              </a:rPr>
              <a:t>Score summary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04139" y="916252"/>
            <a:ext cx="2665600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r>
              <a:rPr lang="it-IT" b="1" u="sng" dirty="0" err="1" smtClean="0">
                <a:solidFill>
                  <a:srgbClr val="FF3399"/>
                </a:solidFill>
              </a:rPr>
              <a:t>Your</a:t>
            </a:r>
            <a:r>
              <a:rPr lang="it-IT" b="1" u="sng" dirty="0" smtClean="0">
                <a:solidFill>
                  <a:srgbClr val="FF3399"/>
                </a:solidFill>
              </a:rPr>
              <a:t> score</a:t>
            </a:r>
            <a:r>
              <a:rPr lang="en-GB" b="1" dirty="0" smtClean="0">
                <a:solidFill>
                  <a:srgbClr val="FF3399"/>
                </a:solidFill>
              </a:rPr>
              <a:t> </a:t>
            </a:r>
            <a:r>
              <a:rPr lang="en-GB" dirty="0" smtClean="0">
                <a:solidFill>
                  <a:srgbClr val="FF3399"/>
                </a:solidFill>
              </a:rPr>
              <a:t>for each section, chapter and paragraph</a:t>
            </a:r>
            <a:endParaRPr lang="it-IT" dirty="0" smtClean="0">
              <a:solidFill>
                <a:srgbClr val="FF3399"/>
              </a:solidFill>
            </a:endParaRPr>
          </a:p>
        </p:txBody>
      </p:sp>
      <p:cxnSp>
        <p:nvCxnSpPr>
          <p:cNvPr id="21" name="Connettore 1 20"/>
          <p:cNvCxnSpPr>
            <a:stCxn id="19" idx="2"/>
          </p:cNvCxnSpPr>
          <p:nvPr/>
        </p:nvCxnSpPr>
        <p:spPr>
          <a:xfrm>
            <a:off x="1436939" y="1839582"/>
            <a:ext cx="1185093" cy="917658"/>
          </a:xfrm>
          <a:prstGeom prst="line">
            <a:avLst/>
          </a:prstGeom>
          <a:ln>
            <a:solidFill>
              <a:srgbClr val="FF33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5338180" y="978203"/>
            <a:ext cx="4465703" cy="92333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u="sng" dirty="0" err="1" smtClean="0">
                <a:solidFill>
                  <a:srgbClr val="FF0000"/>
                </a:solidFill>
              </a:rPr>
              <a:t>Your</a:t>
            </a:r>
            <a:r>
              <a:rPr lang="it-IT" b="1" u="sng" dirty="0" smtClean="0">
                <a:solidFill>
                  <a:srgbClr val="FF0000"/>
                </a:solidFill>
              </a:rPr>
              <a:t> % </a:t>
            </a:r>
            <a:r>
              <a:rPr lang="it-IT" b="1" u="sng" dirty="0" err="1" smtClean="0">
                <a:solidFill>
                  <a:srgbClr val="FF0000"/>
                </a:solidFill>
              </a:rPr>
              <a:t>development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compared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to</a:t>
            </a:r>
            <a:r>
              <a:rPr lang="it-IT" dirty="0" smtClean="0">
                <a:solidFill>
                  <a:srgbClr val="FF0000"/>
                </a:solidFill>
              </a:rPr>
              <a:t> the </a:t>
            </a:r>
            <a:r>
              <a:rPr lang="it-IT" dirty="0" err="1" smtClean="0">
                <a:solidFill>
                  <a:srgbClr val="FF0000"/>
                </a:solidFill>
              </a:rPr>
              <a:t>max</a:t>
            </a:r>
            <a:r>
              <a:rPr lang="it-IT" dirty="0" smtClean="0">
                <a:solidFill>
                  <a:srgbClr val="FF0000"/>
                </a:solidFill>
              </a:rPr>
              <a:t> score </a:t>
            </a:r>
            <a:r>
              <a:rPr lang="en-GB" dirty="0" smtClean="0">
                <a:solidFill>
                  <a:srgbClr val="FF0000"/>
                </a:solidFill>
              </a:rPr>
              <a:t>for each section, chapter and paragraph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4339831" y="1961778"/>
            <a:ext cx="488275" cy="46138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42" name="Connettore 1 41"/>
          <p:cNvCxnSpPr>
            <a:endCxn id="36" idx="1"/>
          </p:cNvCxnSpPr>
          <p:nvPr/>
        </p:nvCxnSpPr>
        <p:spPr>
          <a:xfrm flipV="1">
            <a:off x="4874944" y="1439868"/>
            <a:ext cx="463236" cy="8468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ttangolo 45"/>
          <p:cNvSpPr/>
          <p:nvPr/>
        </p:nvSpPr>
        <p:spPr>
          <a:xfrm>
            <a:off x="3216631" y="1961778"/>
            <a:ext cx="1084692" cy="461389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CasellaDiTesto 46"/>
          <p:cNvSpPr txBox="1"/>
          <p:nvPr/>
        </p:nvSpPr>
        <p:spPr>
          <a:xfrm>
            <a:off x="104138" y="5482019"/>
            <a:ext cx="2370187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u="sng" dirty="0" smtClean="0">
                <a:solidFill>
                  <a:srgbClr val="0000FF"/>
                </a:solidFill>
              </a:rPr>
              <a:t>Minimum</a:t>
            </a:r>
            <a:r>
              <a:rPr lang="it-IT" b="1" dirty="0" smtClean="0">
                <a:solidFill>
                  <a:srgbClr val="0000FF"/>
                </a:solidFill>
              </a:rPr>
              <a:t> and </a:t>
            </a:r>
            <a:r>
              <a:rPr lang="it-IT" b="1" dirty="0" err="1" smtClean="0">
                <a:solidFill>
                  <a:srgbClr val="0000FF"/>
                </a:solidFill>
              </a:rPr>
              <a:t>Maximum</a:t>
            </a:r>
            <a:r>
              <a:rPr lang="it-IT" b="1" dirty="0" smtClean="0">
                <a:solidFill>
                  <a:srgbClr val="0000FF"/>
                </a:solidFill>
              </a:rPr>
              <a:t> </a:t>
            </a:r>
            <a:r>
              <a:rPr lang="it-IT" b="1" dirty="0" err="1" smtClean="0">
                <a:solidFill>
                  <a:srgbClr val="0000FF"/>
                </a:solidFill>
              </a:rPr>
              <a:t>scores</a:t>
            </a:r>
            <a:endParaRPr lang="it-IT" dirty="0" smtClean="0">
              <a:solidFill>
                <a:srgbClr val="0000FF"/>
              </a:solidFill>
            </a:endParaRPr>
          </a:p>
        </p:txBody>
      </p:sp>
      <p:cxnSp>
        <p:nvCxnSpPr>
          <p:cNvPr id="48" name="Connettore 1 47"/>
          <p:cNvCxnSpPr>
            <a:stCxn id="47" idx="3"/>
          </p:cNvCxnSpPr>
          <p:nvPr/>
        </p:nvCxnSpPr>
        <p:spPr>
          <a:xfrm flipV="1">
            <a:off x="2474325" y="5482020"/>
            <a:ext cx="754558" cy="323165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/>
          <p:cNvSpPr txBox="1"/>
          <p:nvPr/>
        </p:nvSpPr>
        <p:spPr>
          <a:xfrm>
            <a:off x="5600919" y="2699519"/>
            <a:ext cx="4100244" cy="738664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00B050"/>
                </a:solidFill>
              </a:rPr>
              <a:t>Sub-</a:t>
            </a:r>
            <a:r>
              <a:rPr lang="it-IT" dirty="0" err="1" smtClean="0">
                <a:solidFill>
                  <a:srgbClr val="00B050"/>
                </a:solidFill>
              </a:rPr>
              <a:t>contractors</a:t>
            </a:r>
            <a:r>
              <a:rPr lang="it-IT" dirty="0" smtClean="0">
                <a:solidFill>
                  <a:srgbClr val="00B050"/>
                </a:solidFill>
              </a:rPr>
              <a:t>’ </a:t>
            </a:r>
            <a:r>
              <a:rPr lang="it-IT" dirty="0" err="1" smtClean="0">
                <a:solidFill>
                  <a:srgbClr val="00B050"/>
                </a:solidFill>
              </a:rPr>
              <a:t>scores</a:t>
            </a:r>
            <a:endParaRPr lang="it-IT" dirty="0" smtClean="0">
              <a:solidFill>
                <a:srgbClr val="00B050"/>
              </a:solidFill>
            </a:endParaRPr>
          </a:p>
          <a:p>
            <a:pPr algn="ctr"/>
            <a:r>
              <a:rPr lang="it-IT" sz="1200" dirty="0" smtClean="0">
                <a:solidFill>
                  <a:srgbClr val="00B050"/>
                </a:solidFill>
              </a:rPr>
              <a:t>In the </a:t>
            </a:r>
            <a:r>
              <a:rPr lang="it-IT" sz="1200" dirty="0">
                <a:solidFill>
                  <a:srgbClr val="00B050"/>
                </a:solidFill>
              </a:rPr>
              <a:t>W </a:t>
            </a:r>
            <a:r>
              <a:rPr lang="it-IT" sz="1200" dirty="0" err="1" smtClean="0">
                <a:solidFill>
                  <a:srgbClr val="00B050"/>
                </a:solidFill>
              </a:rPr>
              <a:t>section’s</a:t>
            </a:r>
            <a:r>
              <a:rPr lang="it-IT" sz="1200" dirty="0" smtClean="0">
                <a:solidFill>
                  <a:srgbClr val="00B050"/>
                </a:solidFill>
              </a:rPr>
              <a:t> score </a:t>
            </a:r>
            <a:r>
              <a:rPr lang="it-IT" sz="1200" dirty="0" err="1" smtClean="0">
                <a:solidFill>
                  <a:srgbClr val="00B050"/>
                </a:solidFill>
              </a:rPr>
              <a:t>summary</a:t>
            </a:r>
            <a:r>
              <a:rPr lang="it-IT" sz="1200" dirty="0" smtClean="0">
                <a:solidFill>
                  <a:srgbClr val="00B050"/>
                </a:solidFill>
              </a:rPr>
              <a:t>, </a:t>
            </a:r>
            <a:r>
              <a:rPr lang="it-IT" sz="1200" dirty="0" err="1" smtClean="0">
                <a:solidFill>
                  <a:srgbClr val="00B050"/>
                </a:solidFill>
              </a:rPr>
              <a:t>here</a:t>
            </a:r>
            <a:r>
              <a:rPr lang="it-IT" sz="1200" dirty="0" smtClean="0">
                <a:solidFill>
                  <a:srgbClr val="00B050"/>
                </a:solidFill>
              </a:rPr>
              <a:t> </a:t>
            </a:r>
            <a:r>
              <a:rPr lang="it-IT" sz="1200" dirty="0" err="1" smtClean="0">
                <a:solidFill>
                  <a:srgbClr val="00B050"/>
                </a:solidFill>
              </a:rPr>
              <a:t>you’ll</a:t>
            </a:r>
            <a:r>
              <a:rPr lang="it-IT" sz="1200" dirty="0" smtClean="0">
                <a:solidFill>
                  <a:srgbClr val="00B050"/>
                </a:solidFill>
              </a:rPr>
              <a:t> </a:t>
            </a:r>
            <a:r>
              <a:rPr lang="it-IT" sz="1200" dirty="0" err="1" smtClean="0">
                <a:solidFill>
                  <a:srgbClr val="00B050"/>
                </a:solidFill>
              </a:rPr>
              <a:t>see</a:t>
            </a:r>
            <a:r>
              <a:rPr lang="it-IT" sz="1200" dirty="0" smtClean="0">
                <a:solidFill>
                  <a:srgbClr val="00B050"/>
                </a:solidFill>
              </a:rPr>
              <a:t> the score by </a:t>
            </a:r>
            <a:r>
              <a:rPr lang="it-IT" sz="1200" dirty="0" err="1" smtClean="0">
                <a:solidFill>
                  <a:srgbClr val="00B050"/>
                </a:solidFill>
              </a:rPr>
              <a:t>warehouse</a:t>
            </a:r>
            <a:endParaRPr lang="en-GB" sz="1200" dirty="0">
              <a:solidFill>
                <a:srgbClr val="00B050"/>
              </a:solidFill>
            </a:endParaRPr>
          </a:p>
        </p:txBody>
      </p:sp>
      <p:sp>
        <p:nvSpPr>
          <p:cNvPr id="64" name="Rettangolo 63"/>
          <p:cNvSpPr/>
          <p:nvPr/>
        </p:nvSpPr>
        <p:spPr>
          <a:xfrm>
            <a:off x="5645906" y="3648881"/>
            <a:ext cx="4010270" cy="29267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0" name="Connettore 1 69"/>
          <p:cNvCxnSpPr>
            <a:stCxn id="64" idx="0"/>
            <a:endCxn id="58" idx="2"/>
          </p:cNvCxnSpPr>
          <p:nvPr/>
        </p:nvCxnSpPr>
        <p:spPr>
          <a:xfrm flipV="1">
            <a:off x="7651041" y="3438183"/>
            <a:ext cx="0" cy="21069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CasellaDiTesto 72"/>
          <p:cNvSpPr txBox="1"/>
          <p:nvPr/>
        </p:nvSpPr>
        <p:spPr>
          <a:xfrm>
            <a:off x="5402846" y="2113745"/>
            <a:ext cx="3232243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>
                <a:solidFill>
                  <a:srgbClr val="FF9900"/>
                </a:solidFill>
              </a:rPr>
              <a:t>Your</a:t>
            </a:r>
            <a:r>
              <a:rPr lang="it-IT" dirty="0" smtClean="0">
                <a:solidFill>
                  <a:srgbClr val="FF9900"/>
                </a:solidFill>
              </a:rPr>
              <a:t> </a:t>
            </a:r>
            <a:r>
              <a:rPr lang="it-IT" dirty="0" err="1" smtClean="0">
                <a:solidFill>
                  <a:srgbClr val="FF9900"/>
                </a:solidFill>
              </a:rPr>
              <a:t>own</a:t>
            </a:r>
            <a:r>
              <a:rPr lang="it-IT" dirty="0" smtClean="0">
                <a:solidFill>
                  <a:srgbClr val="FF9900"/>
                </a:solidFill>
              </a:rPr>
              <a:t> </a:t>
            </a:r>
            <a:r>
              <a:rPr lang="it-IT" dirty="0" err="1" smtClean="0">
                <a:solidFill>
                  <a:srgbClr val="FF9900"/>
                </a:solidFill>
              </a:rPr>
              <a:t>fleet</a:t>
            </a:r>
            <a:r>
              <a:rPr lang="it-IT" dirty="0" smtClean="0">
                <a:solidFill>
                  <a:srgbClr val="FF9900"/>
                </a:solidFill>
              </a:rPr>
              <a:t> score</a:t>
            </a:r>
            <a:endParaRPr lang="en-GB" dirty="0">
              <a:solidFill>
                <a:srgbClr val="FF9900"/>
              </a:solidFill>
            </a:endParaRPr>
          </a:p>
        </p:txBody>
      </p:sp>
      <p:sp>
        <p:nvSpPr>
          <p:cNvPr id="74" name="Rettangolo 73"/>
          <p:cNvSpPr/>
          <p:nvPr/>
        </p:nvSpPr>
        <p:spPr>
          <a:xfrm>
            <a:off x="4866614" y="3648881"/>
            <a:ext cx="740784" cy="29267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cxnSp>
        <p:nvCxnSpPr>
          <p:cNvPr id="75" name="Connettore 1 74"/>
          <p:cNvCxnSpPr>
            <a:stCxn id="74" idx="0"/>
            <a:endCxn id="73" idx="1"/>
          </p:cNvCxnSpPr>
          <p:nvPr/>
        </p:nvCxnSpPr>
        <p:spPr>
          <a:xfrm flipV="1">
            <a:off x="5237006" y="2298411"/>
            <a:ext cx="165840" cy="135047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IKEA">
      <a:dk1>
        <a:sysClr val="windowText" lastClr="000000"/>
      </a:dk1>
      <a:lt1>
        <a:sysClr val="window" lastClr="FFFFFF"/>
      </a:lt1>
      <a:dk2>
        <a:srgbClr val="194C8C"/>
      </a:dk2>
      <a:lt2>
        <a:srgbClr val="BFBFBF"/>
      </a:lt2>
      <a:accent1>
        <a:srgbClr val="D11C1E"/>
      </a:accent1>
      <a:accent2>
        <a:srgbClr val="F46633"/>
      </a:accent2>
      <a:accent3>
        <a:srgbClr val="008C44"/>
      </a:accent3>
      <a:accent4>
        <a:srgbClr val="9BB53D"/>
      </a:accent4>
      <a:accent5>
        <a:srgbClr val="0072B5"/>
      </a:accent5>
      <a:accent6>
        <a:srgbClr val="5BAACE"/>
      </a:accent6>
      <a:hlink>
        <a:srgbClr val="0000FF"/>
      </a:hlink>
      <a:folHlink>
        <a:srgbClr val="800080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p:Policy xmlns:p="office.server.policy" id="" local="true">
  <p:Name>IKEA Inside Base Document - Expiration delete Policy</p:Name>
  <p:Description/>
  <p:Statement/>
  <p:PolicyItems>
    <p:PolicyItem featureId="Microsoft.Office.RecordsManagement.PolicyFeatures.Expiration">
      <p:Name>Expiration</p:Name>
      <p:Description>Automatic scheduling of content for processing, and expiry of content that has reached its due date.</p:Description>
      <p:CustomData>
        <data>
          <formula id="IKEAInside.Core.ExpirationFormula.CustomExpirationFormula"/>
          <action type="action" id="Microsoft.Office.RecordsManagement.PolicyFeatures.Expiration.Action.MoveToRecycleBin"/>
        </data>
      </p:CustomData>
    </p:PolicyItem>
  </p:PolicyItems>
</p:Policy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kea Inside General Document" ma:contentTypeID="0x010100D1395D65E9CC9B4BB8AFF2E3DFD1ADF502005BB201F2757BEF4F9D52E593D0C4B88C" ma:contentTypeVersion="440" ma:contentTypeDescription="IKEA Inside General Document" ma:contentTypeScope="" ma:versionID="d26920df00e9b6ff4e6aa32fed92a3e1">
  <xsd:schema xmlns:xsd="http://www.w3.org/2001/XMLSchema" xmlns:p="http://schemas.microsoft.com/office/2006/metadata/properties" xmlns:ns2="9b58e42c-94ce-4dc6-b051-83f61e9de824" targetNamespace="http://schemas.microsoft.com/office/2006/metadata/properties" ma:root="true" ma:fieldsID="0b35bfd67fff61b4e6d1cb9a302d7e82" ns2:_="">
    <xsd:import namespace="9b58e42c-94ce-4dc6-b051-83f61e9de824"/>
    <xsd:element name="properties">
      <xsd:complexType>
        <xsd:sequence>
          <xsd:element name="documentManagement">
            <xsd:complexType>
              <xsd:all>
                <xsd:element ref="ns2:_dlc_Exempt" minOccurs="0"/>
                <xsd:element ref="ns2:_dlc_ExpireDateSaved" minOccurs="0"/>
                <xsd:element ref="ns2:_dlc_ExpireDate" minOccurs="0"/>
                <xsd:element ref="ns2:IIOwner"/>
                <xsd:element ref="ns2:IILanguage"/>
                <xsd:element ref="ns2:IISearchDescription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b58e42c-94ce-4dc6-b051-83f61e9de824" elementFormDefault="qualified">
    <xsd:import namespace="http://schemas.microsoft.com/office/2006/documentManagement/types"/>
    <xsd:element name="_dlc_Exempt" ma:index="8" nillable="true" ma:displayName="Exempt from Policy" ma:description="" ma:hidden="true" ma:internalName="_dlc_Exempt" ma:readOnly="true">
      <xsd:simpleType>
        <xsd:restriction base="dms:Unknown"/>
      </xsd:simpleType>
    </xsd:element>
    <xsd:element name="_dlc_ExpireDateSaved" ma:index="9" nillable="true" ma:displayName="Original Expiration Date" ma:description="" ma:hidden="true" ma:internalName="_dlc_ExpireDateSaved" ma:readOnly="true">
      <xsd:simpleType>
        <xsd:restriction base="dms:DateTime"/>
      </xsd:simpleType>
    </xsd:element>
    <xsd:element name="_dlc_ExpireDate" ma:index="10" nillable="true" ma:displayName="Expiration Date" ma:description="" ma:hidden="true" ma:internalName="_dlc_ExpireDate" ma:readOnly="true">
      <xsd:simpleType>
        <xsd:restriction base="dms:DateTime"/>
      </xsd:simpleType>
    </xsd:element>
    <xsd:element name="IIOwner" ma:index="11" ma:displayName="Owner" ma:list="UserInfo" ma:internalName="IIOwn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ILanguage" ma:index="12" ma:displayName="Language" ma:internalName="IILanguage" ma:readOnly="false" ma:showField="Title">
      <xsd:simpleType>
        <xsd:restriction base="dms:Unknown"/>
      </xsd:simpleType>
    </xsd:element>
    <xsd:element name="IISearchDescription" ma:index="13" ma:displayName="Description" ma:internalName="IISearchDescription" ma:readOnly="fals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IIOwner xmlns="9b58e42c-94ce-4dc6-b051-83f61e9de824">
      <UserInfo>
        <DisplayName>Helen Herrberth</DisplayName>
        <AccountId>8263</AccountId>
        <AccountType/>
      </UserInfo>
    </IIOwner>
    <IISearchDescription xmlns="9b58e42c-94ce-4dc6-b051-83f61e9de824">Graphic orange template</IISearchDescription>
    <IILanguage xmlns="9b58e42c-94ce-4dc6-b051-83f61e9de824">;#English;#</IILanguage>
    <_dlc_ExpireDate xmlns="9b58e42c-94ce-4dc6-b051-83f61e9de824">2013-06-28T08:37:37+00:00</_dlc_ExpireDate>
    <_dlc_ExpireDateSaved xmlns="9b58e42c-94ce-4dc6-b051-83f61e9de82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Microsoft.Office.RecordsManagement.PolicyFeatures.ExpirationEventReceiver</Name>
    <Type>10001</Type>
    <SequenceNumber>101</SequenceNumber>
    <Assembly>Microsoft.Office.Policy, Version=12.0.0.0,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Type>10002</Type>
    <SequenceNumber>102</SequenceNumber>
    <Assembly>Microsoft.Office.Policy, Version=12.0.0.0,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Type>10004</Type>
    <SequenceNumber>103</SequenceNumber>
    <Assembly>Microsoft.Office.Policy, Version=12.0.0.0,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Type>10006</Type>
    <SequenceNumber>104</SequenceNumber>
    <Assembly>Microsoft.Office.Policy, Version=12.0.0.0, Culture=neutral, PublicKeyToken=71e9bce111e9429c</Assembly>
    <Class>Microsoft.Office.RecordsManagement.Internal.UpdateExpireDate</Class>
    <Data/>
    <Filter/>
  </Receiver>
  <Receiver>
    <Name/>
    <Type>1</Type>
    <SequenceNumber>10000</SequenceNumber>
    <Assembly>IKEAInside.Core, Version=1.0.0.0, Culture=neutral, PublicKeyToken=4877649d76b7e3ea</Assembly>
    <Class>IKEAInside.Core.EventReceivers.EventReceiverDefaultValues</Class>
    <Data/>
    <Filter/>
  </Receiver>
</spe:Receivers>
</file>

<file path=customXml/itemProps1.xml><?xml version="1.0" encoding="utf-8"?>
<ds:datastoreItem xmlns:ds="http://schemas.openxmlformats.org/officeDocument/2006/customXml" ds:itemID="{A65B5F03-A6BC-4893-A8E8-505693B3498C}">
  <ds:schemaRefs>
    <ds:schemaRef ds:uri="office.server.policy"/>
  </ds:schemaRefs>
</ds:datastoreItem>
</file>

<file path=customXml/itemProps2.xml><?xml version="1.0" encoding="utf-8"?>
<ds:datastoreItem xmlns:ds="http://schemas.openxmlformats.org/officeDocument/2006/customXml" ds:itemID="{05E66B04-1BA7-41CA-B7B1-D10353699D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8e42c-94ce-4dc6-b051-83f61e9de82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0E4BB18-9E99-4084-99EB-F93D7C00129D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9b58e42c-94ce-4dc6-b051-83f61e9de824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57A47BB9-7725-4201-A808-B080BF7D3B4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837AA61F-9EE9-4231-94E8-7DD46A0EA4B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21800</TotalTime>
  <Words>2886</Words>
  <Application>Microsoft Office PowerPoint</Application>
  <PresentationFormat>A4 Paper (210x297 mm)</PresentationFormat>
  <Paragraphs>735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Times New Roman</vt:lpstr>
      <vt:lpstr>Verdana</vt:lpstr>
      <vt:lpstr>Wingdings</vt:lpstr>
      <vt:lpstr>Office-tema</vt:lpstr>
      <vt:lpstr>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Terra Alba – Marie Karlsson Färg &amp; Form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 orange template</dc:title>
  <dc:creator>Nadia Camagni</dc:creator>
  <cp:lastModifiedBy>Ching-Wen Cheng</cp:lastModifiedBy>
  <cp:revision>452</cp:revision>
  <cp:lastPrinted>2012-03-23T07:38:26Z</cp:lastPrinted>
  <dcterms:created xsi:type="dcterms:W3CDTF">2012-02-22T14:26:21Z</dcterms:created>
  <dcterms:modified xsi:type="dcterms:W3CDTF">2016-12-21T15:36:00Z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0x010100D1395D65E9CC9B4BB8AFF2E3DFD1ADF502005BB201F2757BEF4F9D52E593D0C4B88C</vt:lpwstr>
  </property>
</Properties>
</file>